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581" r:id="rId2"/>
    <p:sldId id="578" r:id="rId3"/>
    <p:sldId id="607" r:id="rId4"/>
    <p:sldId id="633" r:id="rId5"/>
    <p:sldId id="638" r:id="rId6"/>
    <p:sldId id="639" r:id="rId7"/>
    <p:sldId id="640" r:id="rId8"/>
    <p:sldId id="641" r:id="rId9"/>
    <p:sldId id="642" r:id="rId10"/>
    <p:sldId id="621" r:id="rId11"/>
    <p:sldId id="644" r:id="rId12"/>
    <p:sldId id="646" r:id="rId13"/>
    <p:sldId id="645" r:id="rId14"/>
    <p:sldId id="647" r:id="rId15"/>
    <p:sldId id="649" r:id="rId16"/>
    <p:sldId id="648" r:id="rId17"/>
    <p:sldId id="651" r:id="rId18"/>
    <p:sldId id="650" r:id="rId19"/>
    <p:sldId id="653" r:id="rId20"/>
    <p:sldId id="652" r:id="rId21"/>
    <p:sldId id="654" r:id="rId22"/>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2" autoAdjust="0"/>
    <p:restoredTop sz="91298" autoAdjust="0"/>
  </p:normalViewPr>
  <p:slideViewPr>
    <p:cSldViewPr>
      <p:cViewPr varScale="1">
        <p:scale>
          <a:sx n="153" d="100"/>
          <a:sy n="153" d="100"/>
        </p:scale>
        <p:origin x="192" y="592"/>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6/8/18</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770602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14</a:t>
            </a:fld>
            <a:endParaRPr lang="en-US" dirty="0"/>
          </a:p>
        </p:txBody>
      </p:sp>
    </p:spTree>
    <p:extLst>
      <p:ext uri="{BB962C8B-B14F-4D97-AF65-F5344CB8AC3E}">
        <p14:creationId xmlns:p14="http://schemas.microsoft.com/office/powerpoint/2010/main" val="17745259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20</a:t>
            </a:fld>
            <a:endParaRPr lang="en-US" dirty="0"/>
          </a:p>
        </p:txBody>
      </p:sp>
    </p:spTree>
    <p:extLst>
      <p:ext uri="{BB962C8B-B14F-4D97-AF65-F5344CB8AC3E}">
        <p14:creationId xmlns:p14="http://schemas.microsoft.com/office/powerpoint/2010/main" val="1573430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1 Corinthians </a:t>
            </a:r>
            <a:r>
              <a:rPr lang="en-AU" sz="4400" kern="0" dirty="0" smtClean="0">
                <a:solidFill>
                  <a:srgbClr val="FFFF00"/>
                </a:solidFill>
                <a:latin typeface="+mn-lt"/>
                <a:ea typeface="+mn-ea"/>
                <a:cs typeface="+mn-cs"/>
              </a:rPr>
              <a:t>14</a:t>
            </a: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p:txBody>
      </p:sp>
    </p:spTree>
    <p:extLst>
      <p:ext uri="{BB962C8B-B14F-4D97-AF65-F5344CB8AC3E}">
        <p14:creationId xmlns:p14="http://schemas.microsoft.com/office/powerpoint/2010/main" val="1318341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7" y="761119"/>
            <a:ext cx="9122955" cy="769441"/>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The Corinthian controversy</a:t>
            </a:r>
            <a:r>
              <a:rPr lang="en-US" sz="2200" dirty="0" smtClean="0">
                <a:solidFill>
                  <a:schemeClr val="bg1"/>
                </a:solidFill>
                <a:latin typeface="Times New Roman" charset="0"/>
                <a:ea typeface="Times New Roman" charset="0"/>
                <a:cs typeface="Times New Roman" charset="0"/>
              </a:rPr>
              <a:t>, was in the way they used spiritual gifts (especially the gift of tongues), without love </a:t>
            </a:r>
            <a:endParaRPr lang="en-AU" sz="2200" dirty="0" smtClean="0">
              <a:solidFill>
                <a:schemeClr val="bg1"/>
              </a:solidFill>
              <a:latin typeface="Times New Roman" charset="0"/>
              <a:ea typeface="Times New Roman" charset="0"/>
              <a:cs typeface="Times New Roman" charset="0"/>
            </a:endParaRPr>
          </a:p>
        </p:txBody>
      </p:sp>
      <p:sp>
        <p:nvSpPr>
          <p:cNvPr id="6" name="TextBox 5"/>
          <p:cNvSpPr txBox="1"/>
          <p:nvPr/>
        </p:nvSpPr>
        <p:spPr>
          <a:xfrm>
            <a:off x="-22728" y="8837"/>
            <a:ext cx="9122955" cy="830997"/>
          </a:xfrm>
          <a:prstGeom prst="rect">
            <a:avLst/>
          </a:prstGeom>
          <a:noFill/>
          <a:ln w="15875">
            <a:noFill/>
          </a:ln>
        </p:spPr>
        <p:txBody>
          <a:bodyPr wrap="square" rtlCol="0">
            <a:spAutoFit/>
          </a:bodyPr>
          <a:lstStyle/>
          <a:p>
            <a:pPr algn="ctr"/>
            <a:r>
              <a:rPr lang="en-US" sz="2400" dirty="0" smtClean="0">
                <a:solidFill>
                  <a:srgbClr val="FFFF00"/>
                </a:solidFill>
                <a:latin typeface="Comic Sans MS" charset="0"/>
                <a:ea typeface="Comic Sans MS" charset="0"/>
                <a:cs typeface="Comic Sans MS" charset="0"/>
              </a:rPr>
              <a:t>If I speak in the tongues of men and of angels, but have not love, I am a noisy gong or a clanging cymbal...</a:t>
            </a:r>
            <a:endParaRPr lang="en-AU" sz="2400" dirty="0" smtClean="0">
              <a:solidFill>
                <a:srgbClr val="FFFF00"/>
              </a:solidFill>
              <a:latin typeface="Comic Sans MS" charset="0"/>
              <a:ea typeface="Comic Sans MS" charset="0"/>
              <a:cs typeface="Comic Sans MS" charset="0"/>
            </a:endParaRPr>
          </a:p>
        </p:txBody>
      </p:sp>
    </p:spTree>
    <p:extLst>
      <p:ext uri="{BB962C8B-B14F-4D97-AF65-F5344CB8AC3E}">
        <p14:creationId xmlns:p14="http://schemas.microsoft.com/office/powerpoint/2010/main" val="759956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7" y="761119"/>
            <a:ext cx="9122955" cy="769441"/>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The Corinthian controversy</a:t>
            </a:r>
            <a:r>
              <a:rPr lang="en-US" sz="2200" dirty="0" smtClean="0">
                <a:solidFill>
                  <a:schemeClr val="bg1"/>
                </a:solidFill>
                <a:latin typeface="Times New Roman" charset="0"/>
                <a:ea typeface="Times New Roman" charset="0"/>
                <a:cs typeface="Times New Roman" charset="0"/>
              </a:rPr>
              <a:t>, was in the way they used spiritual gifts (especially the gift of languages), without love </a:t>
            </a:r>
            <a:endParaRPr lang="en-AU" sz="2200" dirty="0" smtClean="0">
              <a:solidFill>
                <a:schemeClr val="bg1"/>
              </a:solidFill>
              <a:latin typeface="Times New Roman" charset="0"/>
              <a:ea typeface="Times New Roman" charset="0"/>
              <a:cs typeface="Times New Roman" charset="0"/>
            </a:endParaRPr>
          </a:p>
        </p:txBody>
      </p:sp>
      <p:sp>
        <p:nvSpPr>
          <p:cNvPr id="4" name="Rectangle 3"/>
          <p:cNvSpPr/>
          <p:nvPr/>
        </p:nvSpPr>
        <p:spPr>
          <a:xfrm>
            <a:off x="1367867" y="1544178"/>
            <a:ext cx="6386685" cy="461665"/>
          </a:xfrm>
          <a:prstGeom prst="rect">
            <a:avLst/>
          </a:prstGeom>
          <a:ln w="15875">
            <a:solidFill>
              <a:schemeClr val="bg1"/>
            </a:solidFill>
          </a:ln>
        </p:spPr>
        <p:txBody>
          <a:bodyPr wrap="none">
            <a:spAutoFit/>
          </a:bodyPr>
          <a:lstStyle/>
          <a:p>
            <a:r>
              <a:rPr lang="en-AU" sz="2400" dirty="0" err="1">
                <a:solidFill>
                  <a:schemeClr val="bg1"/>
                </a:solidFill>
                <a:latin typeface="Bwgrkl" charset="0"/>
                <a:ea typeface="Arial" charset="0"/>
                <a:cs typeface="Bwgrkl" charset="0"/>
              </a:rPr>
              <a:t>glw</a:t>
            </a:r>
            <a:r>
              <a:rPr lang="en-AU" sz="2400" dirty="0">
                <a:solidFill>
                  <a:schemeClr val="bg1"/>
                </a:solidFill>
                <a:latin typeface="Bwgrkl" charset="0"/>
                <a:ea typeface="Arial" charset="0"/>
                <a:cs typeface="Bwgrkl" charset="0"/>
              </a:rPr>
              <a:t>/</a:t>
            </a:r>
            <a:r>
              <a:rPr lang="en-AU" sz="2400" dirty="0" err="1">
                <a:solidFill>
                  <a:schemeClr val="bg1"/>
                </a:solidFill>
                <a:latin typeface="Bwgrkl" charset="0"/>
                <a:ea typeface="Arial" charset="0"/>
                <a:cs typeface="Bwgrkl" charset="0"/>
              </a:rPr>
              <a:t>ssa</a:t>
            </a:r>
            <a:r>
              <a:rPr lang="en-AU" sz="2400" dirty="0" smtClean="0">
                <a:solidFill>
                  <a:schemeClr val="bg1"/>
                </a:solidFill>
                <a:latin typeface="Times" charset="0"/>
                <a:ea typeface="Arial" charset="0"/>
                <a:cs typeface="Times New Roman" charset="0"/>
              </a:rPr>
              <a:t> (</a:t>
            </a:r>
            <a:r>
              <a:rPr lang="en-AU" sz="2400" dirty="0" err="1" smtClean="0">
                <a:solidFill>
                  <a:schemeClr val="bg1"/>
                </a:solidFill>
                <a:latin typeface="Times" charset="0"/>
                <a:ea typeface="Arial" charset="0"/>
                <a:cs typeface="Times New Roman" charset="0"/>
              </a:rPr>
              <a:t>glossa</a:t>
            </a:r>
            <a:r>
              <a:rPr lang="en-AU" sz="2400" dirty="0" smtClean="0">
                <a:solidFill>
                  <a:schemeClr val="bg1"/>
                </a:solidFill>
                <a:latin typeface="Times" charset="0"/>
                <a:ea typeface="Arial" charset="0"/>
                <a:cs typeface="Times New Roman" charset="0"/>
              </a:rPr>
              <a:t>) </a:t>
            </a:r>
            <a:r>
              <a:rPr lang="en-AU" sz="2400" dirty="0" smtClean="0">
                <a:solidFill>
                  <a:schemeClr val="bg1"/>
                </a:solidFill>
                <a:latin typeface="Times" charset="0"/>
                <a:ea typeface="Arial" charset="0"/>
                <a:cs typeface="Times New Roman" charset="0"/>
              </a:rPr>
              <a:t>= </a:t>
            </a:r>
            <a:r>
              <a:rPr lang="en-AU" sz="2400" dirty="0" smtClean="0">
                <a:solidFill>
                  <a:schemeClr val="bg1"/>
                </a:solidFill>
                <a:latin typeface="Times" charset="0"/>
                <a:ea typeface="Arial" charset="0"/>
                <a:cs typeface="Times New Roman" charset="0"/>
              </a:rPr>
              <a:t>“tongue;  language;  utterance”</a:t>
            </a:r>
            <a:r>
              <a:rPr lang="en-GB" sz="2400" dirty="0" smtClean="0">
                <a:solidFill>
                  <a:schemeClr val="bg1"/>
                </a:solidFill>
              </a:rPr>
              <a:t> </a:t>
            </a:r>
            <a:endParaRPr lang="en-AU" sz="2400" dirty="0">
              <a:solidFill>
                <a:schemeClr val="bg1"/>
              </a:solidFill>
            </a:endParaRPr>
          </a:p>
        </p:txBody>
      </p:sp>
      <p:sp>
        <p:nvSpPr>
          <p:cNvPr id="6" name="TextBox 5"/>
          <p:cNvSpPr txBox="1"/>
          <p:nvPr/>
        </p:nvSpPr>
        <p:spPr>
          <a:xfrm>
            <a:off x="-22728" y="8837"/>
            <a:ext cx="9122955" cy="830997"/>
          </a:xfrm>
          <a:prstGeom prst="rect">
            <a:avLst/>
          </a:prstGeom>
          <a:noFill/>
          <a:ln w="15875">
            <a:noFill/>
          </a:ln>
        </p:spPr>
        <p:txBody>
          <a:bodyPr wrap="square" rtlCol="0">
            <a:spAutoFit/>
          </a:bodyPr>
          <a:lstStyle/>
          <a:p>
            <a:pPr algn="ctr"/>
            <a:r>
              <a:rPr lang="en-US" sz="2400" dirty="0" smtClean="0">
                <a:solidFill>
                  <a:srgbClr val="FFFF00"/>
                </a:solidFill>
                <a:latin typeface="Comic Sans MS" charset="0"/>
                <a:ea typeface="Comic Sans MS" charset="0"/>
                <a:cs typeface="Comic Sans MS" charset="0"/>
              </a:rPr>
              <a:t>If I speak in the tongues of men and of angels, but have not love, I am a noisy gong or a clanging cymbal...</a:t>
            </a:r>
            <a:endParaRPr lang="en-AU" sz="2400" dirty="0" smtClean="0">
              <a:solidFill>
                <a:srgbClr val="FFFF00"/>
              </a:solidFill>
              <a:latin typeface="Comic Sans MS" charset="0"/>
              <a:ea typeface="Comic Sans MS" charset="0"/>
              <a:cs typeface="Comic Sans MS" charset="0"/>
            </a:endParaRPr>
          </a:p>
        </p:txBody>
      </p:sp>
      <p:sp>
        <p:nvSpPr>
          <p:cNvPr id="8" name="Rectangle 7"/>
          <p:cNvSpPr/>
          <p:nvPr/>
        </p:nvSpPr>
        <p:spPr>
          <a:xfrm>
            <a:off x="35496" y="2031138"/>
            <a:ext cx="5184576" cy="769441"/>
          </a:xfrm>
          <a:prstGeom prst="rect">
            <a:avLst/>
          </a:prstGeom>
          <a:ln w="15875">
            <a:solidFill>
              <a:srgbClr val="FFFF00"/>
            </a:solidFill>
          </a:ln>
        </p:spPr>
        <p:txBody>
          <a:bodyPr wrap="square">
            <a:spAutoFit/>
          </a:bodyPr>
          <a:lstStyle/>
          <a:p>
            <a:r>
              <a:rPr lang="en-AU" sz="2200" dirty="0" smtClean="0">
                <a:solidFill>
                  <a:srgbClr val="FFFF00"/>
                </a:solidFill>
                <a:latin typeface="Times" charset="0"/>
                <a:ea typeface="Arial" charset="0"/>
                <a:cs typeface="Times New Roman" charset="0"/>
              </a:rPr>
              <a:t>A supernatural ability to speak in another language that you have never learned</a:t>
            </a:r>
            <a:endParaRPr lang="en-AU" sz="2200" dirty="0">
              <a:solidFill>
                <a:srgbClr val="FFFF00"/>
              </a:solidFill>
            </a:endParaRPr>
          </a:p>
        </p:txBody>
      </p:sp>
    </p:spTree>
    <p:extLst>
      <p:ext uri="{BB962C8B-B14F-4D97-AF65-F5344CB8AC3E}">
        <p14:creationId xmlns:p14="http://schemas.microsoft.com/office/powerpoint/2010/main" val="273623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480731"/>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500" b="1" baseline="30000" dirty="0" smtClean="0">
                <a:solidFill>
                  <a:schemeClr val="bg1"/>
                </a:solidFill>
                <a:latin typeface="Comic Sans MS" charset="0"/>
                <a:ea typeface="Comic Sans MS" charset="0"/>
                <a:cs typeface="Comic Sans MS" charset="0"/>
              </a:rPr>
              <a:t>Acts 2:6 </a:t>
            </a:r>
            <a:r>
              <a:rPr lang="en-AU" sz="2500" dirty="0">
                <a:solidFill>
                  <a:schemeClr val="bg1"/>
                </a:solidFill>
                <a:latin typeface="Comic Sans MS" charset="0"/>
                <a:ea typeface="Comic Sans MS" charset="0"/>
                <a:cs typeface="Comic Sans MS" charset="0"/>
              </a:rPr>
              <a:t>When they heard this sound, a crowd came together in bewilderment, because each one heard them speaking in his own language. </a:t>
            </a:r>
            <a:r>
              <a:rPr lang="en-AU" sz="2500" baseline="30000" dirty="0">
                <a:solidFill>
                  <a:schemeClr val="bg1"/>
                </a:solidFill>
                <a:latin typeface="Comic Sans MS" charset="0"/>
                <a:ea typeface="Comic Sans MS" charset="0"/>
                <a:cs typeface="Comic Sans MS" charset="0"/>
              </a:rPr>
              <a:t>7 </a:t>
            </a:r>
            <a:r>
              <a:rPr lang="en-AU" sz="2500" dirty="0">
                <a:solidFill>
                  <a:schemeClr val="bg1"/>
                </a:solidFill>
                <a:latin typeface="Comic Sans MS" charset="0"/>
                <a:ea typeface="Comic Sans MS" charset="0"/>
                <a:cs typeface="Comic Sans MS" charset="0"/>
              </a:rPr>
              <a:t>Utterly amazed, they asked: “Are not all these men who are speaking Galileans? </a:t>
            </a:r>
            <a:r>
              <a:rPr lang="en-AU" sz="2500" baseline="30000" dirty="0">
                <a:solidFill>
                  <a:schemeClr val="bg1"/>
                </a:solidFill>
                <a:latin typeface="Comic Sans MS" charset="0"/>
                <a:ea typeface="Comic Sans MS" charset="0"/>
                <a:cs typeface="Comic Sans MS" charset="0"/>
              </a:rPr>
              <a:t>8 </a:t>
            </a:r>
            <a:r>
              <a:rPr lang="en-AU" sz="2500" dirty="0">
                <a:solidFill>
                  <a:schemeClr val="bg1"/>
                </a:solidFill>
                <a:latin typeface="Comic Sans MS" charset="0"/>
                <a:ea typeface="Comic Sans MS" charset="0"/>
                <a:cs typeface="Comic Sans MS" charset="0"/>
              </a:rPr>
              <a:t>Then how is it that each of us hears them in his own native language? </a:t>
            </a:r>
            <a:r>
              <a:rPr lang="en-AU" sz="2500" baseline="30000" dirty="0">
                <a:solidFill>
                  <a:schemeClr val="bg1"/>
                </a:solidFill>
                <a:latin typeface="Comic Sans MS" charset="0"/>
                <a:ea typeface="Comic Sans MS" charset="0"/>
                <a:cs typeface="Comic Sans MS" charset="0"/>
              </a:rPr>
              <a:t>9 </a:t>
            </a:r>
            <a:r>
              <a:rPr lang="en-AU" dirty="0" err="1">
                <a:solidFill>
                  <a:schemeClr val="bg1"/>
                </a:solidFill>
                <a:latin typeface="Comic Sans MS" charset="0"/>
                <a:ea typeface="Comic Sans MS" charset="0"/>
                <a:cs typeface="Comic Sans MS" charset="0"/>
              </a:rPr>
              <a:t>Parthians</a:t>
            </a:r>
            <a:r>
              <a:rPr lang="en-AU" dirty="0">
                <a:solidFill>
                  <a:schemeClr val="bg1"/>
                </a:solidFill>
                <a:latin typeface="Comic Sans MS" charset="0"/>
                <a:ea typeface="Comic Sans MS" charset="0"/>
                <a:cs typeface="Comic Sans MS" charset="0"/>
              </a:rPr>
              <a:t>, Medes and Elamites; residents of Mesopotamia, Judea and Cappadocia, Pontus and Asia, </a:t>
            </a:r>
            <a:r>
              <a:rPr lang="en-AU" baseline="30000" dirty="0">
                <a:solidFill>
                  <a:schemeClr val="bg1"/>
                </a:solidFill>
                <a:latin typeface="Comic Sans MS" charset="0"/>
                <a:ea typeface="Comic Sans MS" charset="0"/>
                <a:cs typeface="Comic Sans MS" charset="0"/>
              </a:rPr>
              <a:t>10 </a:t>
            </a:r>
            <a:r>
              <a:rPr lang="en-AU" dirty="0">
                <a:solidFill>
                  <a:schemeClr val="bg1"/>
                </a:solidFill>
                <a:latin typeface="Comic Sans MS" charset="0"/>
                <a:ea typeface="Comic Sans MS" charset="0"/>
                <a:cs typeface="Comic Sans MS" charset="0"/>
              </a:rPr>
              <a:t>Phrygia and Pamphylia, Egypt and the parts of Libya near Cyrene; visitors from Rome </a:t>
            </a:r>
            <a:r>
              <a:rPr lang="en-AU" baseline="30000" dirty="0">
                <a:solidFill>
                  <a:schemeClr val="bg1"/>
                </a:solidFill>
                <a:latin typeface="Comic Sans MS" charset="0"/>
                <a:ea typeface="Comic Sans MS" charset="0"/>
                <a:cs typeface="Comic Sans MS" charset="0"/>
              </a:rPr>
              <a:t>11 </a:t>
            </a:r>
            <a:r>
              <a:rPr lang="en-AU" dirty="0">
                <a:solidFill>
                  <a:schemeClr val="bg1"/>
                </a:solidFill>
                <a:latin typeface="Comic Sans MS" charset="0"/>
                <a:ea typeface="Comic Sans MS" charset="0"/>
                <a:cs typeface="Comic Sans MS" charset="0"/>
              </a:rPr>
              <a:t>(both Jews and converts to Judaism); Cretans and </a:t>
            </a:r>
            <a:r>
              <a:rPr lang="en-AU" dirty="0" smtClean="0">
                <a:solidFill>
                  <a:schemeClr val="bg1"/>
                </a:solidFill>
                <a:latin typeface="Comic Sans MS" charset="0"/>
                <a:ea typeface="Comic Sans MS" charset="0"/>
                <a:cs typeface="Comic Sans MS" charset="0"/>
              </a:rPr>
              <a:t>Arabs.....</a:t>
            </a:r>
            <a:r>
              <a:rPr lang="en-AU" sz="2500" dirty="0" smtClean="0">
                <a:solidFill>
                  <a:schemeClr val="bg1"/>
                </a:solidFill>
                <a:latin typeface="Comic Sans MS" charset="0"/>
                <a:ea typeface="Comic Sans MS" charset="0"/>
                <a:cs typeface="Comic Sans MS" charset="0"/>
              </a:rPr>
              <a:t>—</a:t>
            </a:r>
            <a:r>
              <a:rPr lang="en-AU" sz="2500" dirty="0">
                <a:solidFill>
                  <a:schemeClr val="bg1"/>
                </a:solidFill>
                <a:latin typeface="Comic Sans MS" charset="0"/>
                <a:ea typeface="Comic Sans MS" charset="0"/>
                <a:cs typeface="Comic Sans MS" charset="0"/>
              </a:rPr>
              <a:t>we hear them declaring the wonders of God in our own tongues!” </a:t>
            </a:r>
            <a:r>
              <a:rPr lang="en-AU" sz="2500" baseline="30000" dirty="0">
                <a:solidFill>
                  <a:schemeClr val="bg1"/>
                </a:solidFill>
                <a:latin typeface="Comic Sans MS" charset="0"/>
                <a:ea typeface="Comic Sans MS" charset="0"/>
                <a:cs typeface="Comic Sans MS" charset="0"/>
              </a:rPr>
              <a:t>12 </a:t>
            </a:r>
            <a:r>
              <a:rPr lang="en-AU" sz="2500" dirty="0">
                <a:solidFill>
                  <a:schemeClr val="bg1"/>
                </a:solidFill>
                <a:latin typeface="Comic Sans MS" charset="0"/>
                <a:ea typeface="Comic Sans MS" charset="0"/>
                <a:cs typeface="Comic Sans MS" charset="0"/>
              </a:rPr>
              <a:t>Amazed and perplexed, they asked one another, “What does this mean?” </a:t>
            </a:r>
            <a:endParaRPr lang="en-GB" sz="2500" dirty="0">
              <a:solidFill>
                <a:schemeClr val="bg1"/>
              </a:solidFill>
              <a:latin typeface="Comic Sans MS" charset="0"/>
              <a:ea typeface="Comic Sans MS" charset="0"/>
              <a:cs typeface="Comic Sans MS" charset="0"/>
            </a:endParaRPr>
          </a:p>
          <a:p>
            <a:r>
              <a:rPr lang="en-AU" sz="2500" baseline="30000" dirty="0">
                <a:solidFill>
                  <a:schemeClr val="bg1"/>
                </a:solidFill>
                <a:latin typeface="Comic Sans MS" charset="0"/>
                <a:ea typeface="Comic Sans MS" charset="0"/>
                <a:cs typeface="Comic Sans MS" charset="0"/>
              </a:rPr>
              <a:t>13 </a:t>
            </a:r>
            <a:r>
              <a:rPr lang="en-AU" sz="2500" dirty="0">
                <a:solidFill>
                  <a:schemeClr val="bg1"/>
                </a:solidFill>
                <a:latin typeface="Comic Sans MS" charset="0"/>
                <a:ea typeface="Comic Sans MS" charset="0"/>
                <a:cs typeface="Comic Sans MS" charset="0"/>
              </a:rPr>
              <a:t>Some, however, made fun of them and said, “They have had too much wine.”</a:t>
            </a:r>
            <a:endParaRPr lang="en-GB" sz="250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3581446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7" y="761119"/>
            <a:ext cx="9122955" cy="769441"/>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The Corinthian controversy</a:t>
            </a:r>
            <a:r>
              <a:rPr lang="en-US" sz="2200" dirty="0" smtClean="0">
                <a:solidFill>
                  <a:schemeClr val="bg1"/>
                </a:solidFill>
                <a:latin typeface="Times New Roman" charset="0"/>
                <a:ea typeface="Times New Roman" charset="0"/>
                <a:cs typeface="Times New Roman" charset="0"/>
              </a:rPr>
              <a:t>, was in the way they used spiritual gifts (especially the gift of languages), without love </a:t>
            </a:r>
            <a:endParaRPr lang="en-AU" sz="2200" dirty="0" smtClean="0">
              <a:solidFill>
                <a:schemeClr val="bg1"/>
              </a:solidFill>
              <a:latin typeface="Times New Roman" charset="0"/>
              <a:ea typeface="Times New Roman" charset="0"/>
              <a:cs typeface="Times New Roman" charset="0"/>
            </a:endParaRPr>
          </a:p>
        </p:txBody>
      </p:sp>
      <p:sp>
        <p:nvSpPr>
          <p:cNvPr id="4" name="Rectangle 3"/>
          <p:cNvSpPr/>
          <p:nvPr/>
        </p:nvSpPr>
        <p:spPr>
          <a:xfrm>
            <a:off x="1367867" y="1544178"/>
            <a:ext cx="6386685" cy="461665"/>
          </a:xfrm>
          <a:prstGeom prst="rect">
            <a:avLst/>
          </a:prstGeom>
          <a:ln w="15875">
            <a:solidFill>
              <a:schemeClr val="bg1"/>
            </a:solidFill>
          </a:ln>
        </p:spPr>
        <p:txBody>
          <a:bodyPr wrap="none">
            <a:spAutoFit/>
          </a:bodyPr>
          <a:lstStyle/>
          <a:p>
            <a:r>
              <a:rPr lang="en-AU" sz="2400" dirty="0" err="1">
                <a:solidFill>
                  <a:schemeClr val="bg1"/>
                </a:solidFill>
                <a:latin typeface="Bwgrkl" charset="0"/>
                <a:ea typeface="Arial" charset="0"/>
                <a:cs typeface="Bwgrkl" charset="0"/>
              </a:rPr>
              <a:t>glw</a:t>
            </a:r>
            <a:r>
              <a:rPr lang="en-AU" sz="2400" dirty="0">
                <a:solidFill>
                  <a:schemeClr val="bg1"/>
                </a:solidFill>
                <a:latin typeface="Bwgrkl" charset="0"/>
                <a:ea typeface="Arial" charset="0"/>
                <a:cs typeface="Bwgrkl" charset="0"/>
              </a:rPr>
              <a:t>/</a:t>
            </a:r>
            <a:r>
              <a:rPr lang="en-AU" sz="2400" dirty="0" err="1">
                <a:solidFill>
                  <a:schemeClr val="bg1"/>
                </a:solidFill>
                <a:latin typeface="Bwgrkl" charset="0"/>
                <a:ea typeface="Arial" charset="0"/>
                <a:cs typeface="Bwgrkl" charset="0"/>
              </a:rPr>
              <a:t>ssa</a:t>
            </a:r>
            <a:r>
              <a:rPr lang="en-AU" sz="2400" dirty="0" smtClean="0">
                <a:solidFill>
                  <a:schemeClr val="bg1"/>
                </a:solidFill>
                <a:latin typeface="Times" charset="0"/>
                <a:ea typeface="Arial" charset="0"/>
                <a:cs typeface="Times New Roman" charset="0"/>
              </a:rPr>
              <a:t> (</a:t>
            </a:r>
            <a:r>
              <a:rPr lang="en-AU" sz="2400" dirty="0" err="1" smtClean="0">
                <a:solidFill>
                  <a:schemeClr val="bg1"/>
                </a:solidFill>
                <a:latin typeface="Times" charset="0"/>
                <a:ea typeface="Arial" charset="0"/>
                <a:cs typeface="Times New Roman" charset="0"/>
              </a:rPr>
              <a:t>glossa</a:t>
            </a:r>
            <a:r>
              <a:rPr lang="en-AU" sz="2400" dirty="0" smtClean="0">
                <a:solidFill>
                  <a:schemeClr val="bg1"/>
                </a:solidFill>
                <a:latin typeface="Times" charset="0"/>
                <a:ea typeface="Arial" charset="0"/>
                <a:cs typeface="Times New Roman" charset="0"/>
              </a:rPr>
              <a:t>) </a:t>
            </a:r>
            <a:r>
              <a:rPr lang="en-AU" sz="2400" dirty="0" smtClean="0">
                <a:solidFill>
                  <a:schemeClr val="bg1"/>
                </a:solidFill>
                <a:latin typeface="Times" charset="0"/>
                <a:ea typeface="Arial" charset="0"/>
                <a:cs typeface="Times New Roman" charset="0"/>
              </a:rPr>
              <a:t>= </a:t>
            </a:r>
            <a:r>
              <a:rPr lang="en-AU" sz="2400" dirty="0" smtClean="0">
                <a:solidFill>
                  <a:schemeClr val="bg1"/>
                </a:solidFill>
                <a:latin typeface="Times" charset="0"/>
                <a:ea typeface="Arial" charset="0"/>
                <a:cs typeface="Times New Roman" charset="0"/>
              </a:rPr>
              <a:t>“tongue;  language;  utterance”</a:t>
            </a:r>
            <a:r>
              <a:rPr lang="en-GB" sz="2400" dirty="0" smtClean="0">
                <a:solidFill>
                  <a:schemeClr val="bg1"/>
                </a:solidFill>
              </a:rPr>
              <a:t> </a:t>
            </a:r>
            <a:endParaRPr lang="en-AU" sz="2400" dirty="0">
              <a:solidFill>
                <a:schemeClr val="bg1"/>
              </a:solidFill>
            </a:endParaRPr>
          </a:p>
        </p:txBody>
      </p:sp>
      <p:sp>
        <p:nvSpPr>
          <p:cNvPr id="6" name="TextBox 5"/>
          <p:cNvSpPr txBox="1"/>
          <p:nvPr/>
        </p:nvSpPr>
        <p:spPr>
          <a:xfrm>
            <a:off x="-22728" y="8837"/>
            <a:ext cx="9122955" cy="830997"/>
          </a:xfrm>
          <a:prstGeom prst="rect">
            <a:avLst/>
          </a:prstGeom>
          <a:noFill/>
          <a:ln w="15875">
            <a:noFill/>
          </a:ln>
        </p:spPr>
        <p:txBody>
          <a:bodyPr wrap="square" rtlCol="0">
            <a:spAutoFit/>
          </a:bodyPr>
          <a:lstStyle/>
          <a:p>
            <a:pPr algn="ctr"/>
            <a:r>
              <a:rPr lang="en-US" sz="2400" dirty="0" smtClean="0">
                <a:solidFill>
                  <a:srgbClr val="FFFF00"/>
                </a:solidFill>
                <a:latin typeface="Comic Sans MS" charset="0"/>
                <a:ea typeface="Comic Sans MS" charset="0"/>
                <a:cs typeface="Comic Sans MS" charset="0"/>
              </a:rPr>
              <a:t>If I speak in the tongues of men and of angels, but have not love, I am a noisy gong or a clanging cymbal...</a:t>
            </a:r>
            <a:endParaRPr lang="en-AU" sz="2400" dirty="0" smtClean="0">
              <a:solidFill>
                <a:srgbClr val="FFFF00"/>
              </a:solidFill>
              <a:latin typeface="Comic Sans MS" charset="0"/>
              <a:ea typeface="Comic Sans MS" charset="0"/>
              <a:cs typeface="Comic Sans MS" charset="0"/>
            </a:endParaRPr>
          </a:p>
        </p:txBody>
      </p:sp>
      <p:sp>
        <p:nvSpPr>
          <p:cNvPr id="9" name="TextBox 8"/>
          <p:cNvSpPr txBox="1"/>
          <p:nvPr/>
        </p:nvSpPr>
        <p:spPr>
          <a:xfrm>
            <a:off x="5241687" y="2362721"/>
            <a:ext cx="3650347" cy="430887"/>
          </a:xfrm>
          <a:prstGeom prst="rect">
            <a:avLst/>
          </a:prstGeom>
          <a:noFill/>
          <a:ln w="15875">
            <a:noFill/>
          </a:ln>
        </p:spPr>
        <p:txBody>
          <a:bodyPr wrap="square" rtlCol="0">
            <a:spAutoFit/>
          </a:bodyPr>
          <a:lstStyle/>
          <a:p>
            <a:r>
              <a:rPr lang="en-US" sz="2200" u="sng" dirty="0" smtClean="0">
                <a:solidFill>
                  <a:schemeClr val="bg1"/>
                </a:solidFill>
                <a:latin typeface="Times New Roman" charset="0"/>
                <a:ea typeface="Times New Roman" charset="0"/>
                <a:cs typeface="Times New Roman" charset="0"/>
              </a:rPr>
              <a:t>God gives gifts that are useful</a:t>
            </a:r>
            <a:r>
              <a:rPr lang="en-US" sz="2200" dirty="0" smtClean="0">
                <a:solidFill>
                  <a:schemeClr val="bg1"/>
                </a:solidFill>
                <a:latin typeface="Times New Roman" charset="0"/>
                <a:ea typeface="Times New Roman" charset="0"/>
                <a:cs typeface="Times New Roman" charset="0"/>
              </a:rPr>
              <a:t>:</a:t>
            </a:r>
            <a:endParaRPr lang="en-AU" sz="2200" dirty="0" smtClean="0">
              <a:solidFill>
                <a:schemeClr val="bg1"/>
              </a:solidFill>
              <a:latin typeface="Times New Roman" charset="0"/>
              <a:ea typeface="Times New Roman" charset="0"/>
              <a:cs typeface="Times New Roman" charset="0"/>
            </a:endParaRPr>
          </a:p>
        </p:txBody>
      </p:sp>
      <p:sp>
        <p:nvSpPr>
          <p:cNvPr id="10" name="TextBox 9"/>
          <p:cNvSpPr txBox="1"/>
          <p:nvPr/>
        </p:nvSpPr>
        <p:spPr>
          <a:xfrm>
            <a:off x="251520" y="2845151"/>
            <a:ext cx="8871168" cy="1107996"/>
          </a:xfrm>
          <a:prstGeom prst="rect">
            <a:avLst/>
          </a:prstGeom>
          <a:noFill/>
          <a:ln w="15875">
            <a:noFill/>
          </a:ln>
        </p:spPr>
        <p:txBody>
          <a:bodyPr wrap="square" rtlCol="0">
            <a:spAutoFit/>
          </a:bodyPr>
          <a:lstStyle/>
          <a:p>
            <a:pPr marL="457200" indent="-457200">
              <a:buFont typeface="+mj-lt"/>
              <a:buAutoNum type="arabicPeriod"/>
            </a:pPr>
            <a:r>
              <a:rPr lang="en-US" sz="2200" dirty="0" smtClean="0">
                <a:solidFill>
                  <a:schemeClr val="bg1"/>
                </a:solidFill>
                <a:latin typeface="Times New Roman" charset="0"/>
                <a:ea typeface="Times New Roman" charset="0"/>
                <a:cs typeface="Times New Roman" charset="0"/>
              </a:rPr>
              <a:t>Enables people of another language to hear the praising of God</a:t>
            </a:r>
          </a:p>
          <a:p>
            <a:pPr marL="457200" indent="-457200">
              <a:buFont typeface="+mj-lt"/>
              <a:buAutoNum type="arabicPeriod"/>
            </a:pPr>
            <a:r>
              <a:rPr lang="en-US" sz="2200" dirty="0" smtClean="0">
                <a:solidFill>
                  <a:schemeClr val="bg1"/>
                </a:solidFill>
                <a:latin typeface="Times New Roman" charset="0"/>
                <a:ea typeface="Times New Roman" charset="0"/>
                <a:cs typeface="Times New Roman" charset="0"/>
              </a:rPr>
              <a:t>A prayer language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Holy Spirit provides words in prayer</a:t>
            </a:r>
          </a:p>
          <a:p>
            <a:pPr marL="457200" indent="-457200">
              <a:buFont typeface="+mj-lt"/>
              <a:buAutoNum type="arabicPeriod"/>
            </a:pPr>
            <a:r>
              <a:rPr lang="en-US" sz="2200" dirty="0" smtClean="0">
                <a:solidFill>
                  <a:schemeClr val="bg1"/>
                </a:solidFill>
                <a:latin typeface="Times New Roman" charset="0"/>
                <a:ea typeface="Times New Roman" charset="0"/>
                <a:cs typeface="Times New Roman" charset="0"/>
              </a:rPr>
              <a:t>Brings a message from God to a church (also needs gift of interpretation)</a:t>
            </a:r>
            <a:endParaRPr lang="en-AU" sz="2200" dirty="0" smtClean="0">
              <a:solidFill>
                <a:schemeClr val="bg1"/>
              </a:solidFill>
              <a:latin typeface="Times New Roman" charset="0"/>
              <a:ea typeface="Times New Roman" charset="0"/>
              <a:cs typeface="Times New Roman" charset="0"/>
            </a:endParaRPr>
          </a:p>
        </p:txBody>
      </p:sp>
      <p:sp>
        <p:nvSpPr>
          <p:cNvPr id="8" name="Rectangle 7"/>
          <p:cNvSpPr/>
          <p:nvPr/>
        </p:nvSpPr>
        <p:spPr>
          <a:xfrm>
            <a:off x="35496" y="2031138"/>
            <a:ext cx="5184576" cy="769441"/>
          </a:xfrm>
          <a:prstGeom prst="rect">
            <a:avLst/>
          </a:prstGeom>
          <a:ln w="15875">
            <a:solidFill>
              <a:srgbClr val="FFFF00"/>
            </a:solidFill>
          </a:ln>
        </p:spPr>
        <p:txBody>
          <a:bodyPr wrap="square">
            <a:spAutoFit/>
          </a:bodyPr>
          <a:lstStyle/>
          <a:p>
            <a:r>
              <a:rPr lang="en-AU" sz="2200" dirty="0" smtClean="0">
                <a:solidFill>
                  <a:srgbClr val="FFFF00"/>
                </a:solidFill>
                <a:latin typeface="Times" charset="0"/>
                <a:ea typeface="Arial" charset="0"/>
                <a:cs typeface="Times New Roman" charset="0"/>
              </a:rPr>
              <a:t>A supernatural ability to speak in another language that you have never learned</a:t>
            </a:r>
            <a:endParaRPr lang="en-AU" sz="2200" dirty="0">
              <a:solidFill>
                <a:srgbClr val="FFFF00"/>
              </a:solidFill>
            </a:endParaRPr>
          </a:p>
        </p:txBody>
      </p:sp>
    </p:spTree>
    <p:extLst>
      <p:ext uri="{BB962C8B-B14F-4D97-AF65-F5344CB8AC3E}">
        <p14:creationId xmlns:p14="http://schemas.microsoft.com/office/powerpoint/2010/main" val="1207669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294103" y="816747"/>
            <a:ext cx="3832060" cy="830997"/>
          </a:xfrm>
          <a:prstGeom prst="rect">
            <a:avLst/>
          </a:prstGeom>
          <a:ln w="15875">
            <a:solidFill>
              <a:schemeClr val="bg1"/>
            </a:solidFill>
          </a:ln>
        </p:spPr>
        <p:txBody>
          <a:bodyPr wrap="square">
            <a:spAutoFit/>
          </a:bodyPr>
          <a:lstStyle/>
          <a:p>
            <a:r>
              <a:rPr lang="en-AU" sz="2400" dirty="0" err="1">
                <a:solidFill>
                  <a:schemeClr val="bg1"/>
                </a:solidFill>
                <a:latin typeface="Bwgrkl" charset="0"/>
                <a:ea typeface="Arial" charset="0"/>
                <a:cs typeface="Bwgrkl" charset="0"/>
              </a:rPr>
              <a:t>glw</a:t>
            </a:r>
            <a:r>
              <a:rPr lang="en-AU" sz="2400" dirty="0">
                <a:solidFill>
                  <a:schemeClr val="bg1"/>
                </a:solidFill>
                <a:latin typeface="Bwgrkl" charset="0"/>
                <a:ea typeface="Arial" charset="0"/>
                <a:cs typeface="Bwgrkl" charset="0"/>
              </a:rPr>
              <a:t>/</a:t>
            </a:r>
            <a:r>
              <a:rPr lang="en-AU" sz="2400" dirty="0" err="1">
                <a:solidFill>
                  <a:schemeClr val="bg1"/>
                </a:solidFill>
                <a:latin typeface="Bwgrkl" charset="0"/>
                <a:ea typeface="Arial" charset="0"/>
                <a:cs typeface="Bwgrkl" charset="0"/>
              </a:rPr>
              <a:t>ssa</a:t>
            </a:r>
            <a:r>
              <a:rPr lang="en-AU" sz="2400" dirty="0" smtClean="0">
                <a:solidFill>
                  <a:schemeClr val="bg1"/>
                </a:solidFill>
                <a:latin typeface="Times" charset="0"/>
                <a:ea typeface="Arial" charset="0"/>
                <a:cs typeface="Times New Roman" charset="0"/>
              </a:rPr>
              <a:t> (</a:t>
            </a:r>
            <a:r>
              <a:rPr lang="en-AU" sz="2400" dirty="0" err="1" smtClean="0">
                <a:solidFill>
                  <a:schemeClr val="bg1"/>
                </a:solidFill>
                <a:latin typeface="Times" charset="0"/>
                <a:ea typeface="Arial" charset="0"/>
                <a:cs typeface="Times New Roman" charset="0"/>
              </a:rPr>
              <a:t>glossa</a:t>
            </a:r>
            <a:r>
              <a:rPr lang="en-AU" sz="2400" dirty="0" smtClean="0">
                <a:solidFill>
                  <a:schemeClr val="bg1"/>
                </a:solidFill>
                <a:latin typeface="Times" charset="0"/>
                <a:ea typeface="Arial" charset="0"/>
                <a:cs typeface="Times New Roman" charset="0"/>
              </a:rPr>
              <a:t>) </a:t>
            </a:r>
            <a:r>
              <a:rPr lang="en-AU" sz="2400" dirty="0" smtClean="0">
                <a:solidFill>
                  <a:schemeClr val="bg1"/>
                </a:solidFill>
                <a:latin typeface="Times" charset="0"/>
                <a:ea typeface="Arial" charset="0"/>
                <a:cs typeface="Times New Roman" charset="0"/>
              </a:rPr>
              <a:t>= </a:t>
            </a:r>
            <a:r>
              <a:rPr lang="en-AU" sz="2400" dirty="0" smtClean="0">
                <a:solidFill>
                  <a:schemeClr val="bg1"/>
                </a:solidFill>
                <a:latin typeface="Times" charset="0"/>
                <a:ea typeface="Arial" charset="0"/>
                <a:cs typeface="Times New Roman" charset="0"/>
              </a:rPr>
              <a:t>“tongue;  language;  utterance”</a:t>
            </a:r>
            <a:r>
              <a:rPr lang="en-GB" sz="2400" dirty="0" smtClean="0">
                <a:solidFill>
                  <a:schemeClr val="bg1"/>
                </a:solidFill>
              </a:rPr>
              <a:t> </a:t>
            </a:r>
            <a:endParaRPr lang="en-AU" sz="2400" dirty="0">
              <a:solidFill>
                <a:schemeClr val="bg1"/>
              </a:solidFill>
            </a:endParaRPr>
          </a:p>
        </p:txBody>
      </p:sp>
      <p:sp>
        <p:nvSpPr>
          <p:cNvPr id="6" name="TextBox 5"/>
          <p:cNvSpPr txBox="1"/>
          <p:nvPr/>
        </p:nvSpPr>
        <p:spPr>
          <a:xfrm>
            <a:off x="-22728" y="8837"/>
            <a:ext cx="9122955" cy="830997"/>
          </a:xfrm>
          <a:prstGeom prst="rect">
            <a:avLst/>
          </a:prstGeom>
          <a:noFill/>
          <a:ln w="15875">
            <a:noFill/>
          </a:ln>
        </p:spPr>
        <p:txBody>
          <a:bodyPr wrap="square" rtlCol="0">
            <a:spAutoFit/>
          </a:bodyPr>
          <a:lstStyle/>
          <a:p>
            <a:pPr algn="ctr"/>
            <a:r>
              <a:rPr lang="en-US" sz="2400" dirty="0" smtClean="0">
                <a:solidFill>
                  <a:srgbClr val="FFFF00"/>
                </a:solidFill>
                <a:latin typeface="Comic Sans MS" charset="0"/>
                <a:ea typeface="Comic Sans MS" charset="0"/>
                <a:cs typeface="Comic Sans MS" charset="0"/>
              </a:rPr>
              <a:t>If I speak in the tongues of men and of angels, but have not love, I am a noisy gong or a clanging cymbal...</a:t>
            </a:r>
            <a:endParaRPr lang="en-AU" sz="2400" dirty="0" smtClean="0">
              <a:solidFill>
                <a:srgbClr val="FFFF00"/>
              </a:solidFill>
              <a:latin typeface="Comic Sans MS" charset="0"/>
              <a:ea typeface="Comic Sans MS" charset="0"/>
              <a:cs typeface="Comic Sans MS" charset="0"/>
            </a:endParaRPr>
          </a:p>
        </p:txBody>
      </p:sp>
      <p:sp>
        <p:nvSpPr>
          <p:cNvPr id="10" name="TextBox 9"/>
          <p:cNvSpPr txBox="1"/>
          <p:nvPr/>
        </p:nvSpPr>
        <p:spPr>
          <a:xfrm>
            <a:off x="298091" y="1653979"/>
            <a:ext cx="8871168" cy="1107996"/>
          </a:xfrm>
          <a:prstGeom prst="rect">
            <a:avLst/>
          </a:prstGeom>
          <a:noFill/>
          <a:ln w="15875">
            <a:noFill/>
          </a:ln>
        </p:spPr>
        <p:txBody>
          <a:bodyPr wrap="square" rtlCol="0">
            <a:spAutoFit/>
          </a:bodyPr>
          <a:lstStyle/>
          <a:p>
            <a:pPr marL="457200" indent="-457200">
              <a:buFont typeface="+mj-lt"/>
              <a:buAutoNum type="arabicPeriod"/>
            </a:pPr>
            <a:r>
              <a:rPr lang="en-US" sz="2200" dirty="0" smtClean="0">
                <a:solidFill>
                  <a:schemeClr val="bg1"/>
                </a:solidFill>
                <a:latin typeface="Times New Roman" charset="0"/>
                <a:ea typeface="Times New Roman" charset="0"/>
                <a:cs typeface="Times New Roman" charset="0"/>
              </a:rPr>
              <a:t>Enables people of another language to hear the praising of God</a:t>
            </a:r>
          </a:p>
          <a:p>
            <a:pPr marL="457200" indent="-457200">
              <a:buFont typeface="+mj-lt"/>
              <a:buAutoNum type="arabicPeriod"/>
            </a:pPr>
            <a:r>
              <a:rPr lang="en-US" sz="2200" dirty="0" smtClean="0">
                <a:solidFill>
                  <a:schemeClr val="bg1"/>
                </a:solidFill>
                <a:latin typeface="Times New Roman" charset="0"/>
                <a:ea typeface="Times New Roman" charset="0"/>
                <a:cs typeface="Times New Roman" charset="0"/>
              </a:rPr>
              <a:t>A prayer language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Holy Spirit provides words in prayer</a:t>
            </a:r>
          </a:p>
          <a:p>
            <a:pPr marL="457200" indent="-457200">
              <a:buFont typeface="+mj-lt"/>
              <a:buAutoNum type="arabicPeriod"/>
            </a:pPr>
            <a:r>
              <a:rPr lang="en-US" sz="2200" dirty="0" smtClean="0">
                <a:solidFill>
                  <a:schemeClr val="bg1"/>
                </a:solidFill>
                <a:latin typeface="Times New Roman" charset="0"/>
                <a:ea typeface="Times New Roman" charset="0"/>
                <a:cs typeface="Times New Roman" charset="0"/>
              </a:rPr>
              <a:t>Brings a message from God to a church (also needs gift of interpretation)</a:t>
            </a:r>
            <a:endParaRPr lang="en-AU" sz="2200" dirty="0" smtClean="0">
              <a:solidFill>
                <a:schemeClr val="bg1"/>
              </a:solidFill>
              <a:latin typeface="Times New Roman" charset="0"/>
              <a:ea typeface="Times New Roman" charset="0"/>
              <a:cs typeface="Times New Roman" charset="0"/>
            </a:endParaRPr>
          </a:p>
        </p:txBody>
      </p:sp>
      <p:sp>
        <p:nvSpPr>
          <p:cNvPr id="8" name="Rectangle 7"/>
          <p:cNvSpPr/>
          <p:nvPr/>
        </p:nvSpPr>
        <p:spPr>
          <a:xfrm>
            <a:off x="51498" y="839834"/>
            <a:ext cx="5184576" cy="769441"/>
          </a:xfrm>
          <a:prstGeom prst="rect">
            <a:avLst/>
          </a:prstGeom>
          <a:ln w="15875">
            <a:solidFill>
              <a:srgbClr val="FFFF00"/>
            </a:solidFill>
          </a:ln>
        </p:spPr>
        <p:txBody>
          <a:bodyPr wrap="square">
            <a:spAutoFit/>
          </a:bodyPr>
          <a:lstStyle/>
          <a:p>
            <a:r>
              <a:rPr lang="en-AU" sz="2200" dirty="0" smtClean="0">
                <a:solidFill>
                  <a:srgbClr val="FFFF00"/>
                </a:solidFill>
                <a:latin typeface="Times" charset="0"/>
                <a:ea typeface="Arial" charset="0"/>
                <a:cs typeface="Times New Roman" charset="0"/>
              </a:rPr>
              <a:t>A supernatural ability to speak in another language that you have never learned</a:t>
            </a:r>
            <a:endParaRPr lang="en-AU" sz="2200" dirty="0">
              <a:solidFill>
                <a:srgbClr val="FFFF00"/>
              </a:solidFill>
            </a:endParaRPr>
          </a:p>
        </p:txBody>
      </p:sp>
      <p:sp>
        <p:nvSpPr>
          <p:cNvPr id="2" name="TextBox 1"/>
          <p:cNvSpPr txBox="1"/>
          <p:nvPr/>
        </p:nvSpPr>
        <p:spPr>
          <a:xfrm>
            <a:off x="1372503" y="2765739"/>
            <a:ext cx="7632848" cy="369332"/>
          </a:xfrm>
          <a:prstGeom prst="rect">
            <a:avLst/>
          </a:prstGeom>
          <a:noFill/>
        </p:spPr>
        <p:txBody>
          <a:bodyPr wrap="square" rtlCol="0">
            <a:spAutoFit/>
          </a:bodyPr>
          <a:lstStyle/>
          <a:p>
            <a:r>
              <a:rPr lang="en-AU" u="sng" smtClean="0">
                <a:solidFill>
                  <a:srgbClr val="FFFF00"/>
                </a:solidFill>
              </a:rPr>
              <a:t>Unbiblical </a:t>
            </a:r>
            <a:r>
              <a:rPr lang="en-AU" u="sng" dirty="0" smtClean="0">
                <a:solidFill>
                  <a:srgbClr val="FFFF00"/>
                </a:solidFill>
              </a:rPr>
              <a:t>positions on the Gift of Tongues</a:t>
            </a:r>
            <a:endParaRPr lang="en-AU" u="sng" dirty="0">
              <a:solidFill>
                <a:srgbClr val="FFFF00"/>
              </a:solidFill>
            </a:endParaRPr>
          </a:p>
        </p:txBody>
      </p:sp>
      <p:sp>
        <p:nvSpPr>
          <p:cNvPr id="11" name="TextBox 10"/>
          <p:cNvSpPr txBox="1"/>
          <p:nvPr/>
        </p:nvSpPr>
        <p:spPr>
          <a:xfrm>
            <a:off x="45215" y="3001524"/>
            <a:ext cx="2654575" cy="430887"/>
          </a:xfrm>
          <a:prstGeom prst="rect">
            <a:avLst/>
          </a:prstGeom>
          <a:noFill/>
          <a:ln w="15875">
            <a:noFill/>
          </a:ln>
        </p:spPr>
        <p:txBody>
          <a:bodyPr wrap="square" rtlCol="0">
            <a:spAutoFit/>
          </a:bodyPr>
          <a:lstStyle/>
          <a:p>
            <a:r>
              <a:rPr lang="en-US" sz="2200" dirty="0" smtClean="0">
                <a:solidFill>
                  <a:srgbClr val="FFFF00"/>
                </a:solidFill>
                <a:latin typeface="Times New Roman" charset="0"/>
                <a:ea typeface="Times New Roman" charset="0"/>
                <a:cs typeface="Times New Roman" charset="0"/>
              </a:rPr>
              <a:t>1.  It is a must-have</a:t>
            </a:r>
            <a:endParaRPr lang="en-AU" sz="2200" dirty="0" smtClean="0">
              <a:solidFill>
                <a:srgbClr val="FFFF00"/>
              </a:solidFill>
              <a:latin typeface="Times New Roman" charset="0"/>
              <a:ea typeface="Times New Roman" charset="0"/>
              <a:cs typeface="Times New Roman" charset="0"/>
            </a:endParaRPr>
          </a:p>
        </p:txBody>
      </p:sp>
      <p:sp>
        <p:nvSpPr>
          <p:cNvPr id="13" name="TextBox 12"/>
          <p:cNvSpPr txBox="1"/>
          <p:nvPr/>
        </p:nvSpPr>
        <p:spPr>
          <a:xfrm>
            <a:off x="45215" y="3322707"/>
            <a:ext cx="8775257" cy="769441"/>
          </a:xfrm>
          <a:prstGeom prst="rect">
            <a:avLst/>
          </a:prstGeom>
          <a:noFill/>
          <a:ln w="15875">
            <a:noFill/>
          </a:ln>
        </p:spPr>
        <p:txBody>
          <a:bodyPr wrap="square" rtlCol="0">
            <a:spAutoFit/>
          </a:bodyPr>
          <a:lstStyle/>
          <a:p>
            <a:r>
              <a:rPr lang="en-US" sz="2200" dirty="0" smtClean="0">
                <a:solidFill>
                  <a:schemeClr val="bg1"/>
                </a:solidFill>
                <a:latin typeface="Times New Roman" charset="0"/>
                <a:ea typeface="Times New Roman" charset="0"/>
                <a:cs typeface="Times New Roman" charset="0"/>
              </a:rPr>
              <a:t>A test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If you can speak in tongues, you are filled with the Holy Spirit.</a:t>
            </a:r>
          </a:p>
          <a:p>
            <a:r>
              <a:rPr lang="en-US" sz="2200" dirty="0" smtClean="0">
                <a:solidFill>
                  <a:schemeClr val="bg1"/>
                </a:solidFill>
                <a:latin typeface="Times New Roman" charset="0"/>
                <a:ea typeface="Times New Roman" charset="0"/>
                <a:cs typeface="Times New Roman" charset="0"/>
              </a:rPr>
              <a:t>If you can’t speak in tongues, you’re not yet filled with the Holy Spirit</a:t>
            </a:r>
            <a:endParaRPr lang="en-AU" sz="22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549509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5535" y="1345332"/>
            <a:ext cx="8568953" cy="1938992"/>
          </a:xfrm>
          <a:prstGeom prst="rect">
            <a:avLst/>
          </a:prstGeom>
          <a:ln w="15875">
            <a:solidFill>
              <a:schemeClr val="bg1"/>
            </a:solidFill>
          </a:ln>
        </p:spPr>
        <p:txBody>
          <a:bodyPr wrap="square">
            <a:spAutoFit/>
          </a:bodyPr>
          <a:lstStyle/>
          <a:p>
            <a:r>
              <a:rPr lang="en-AU" sz="2400" dirty="0">
                <a:solidFill>
                  <a:schemeClr val="bg1"/>
                </a:solidFill>
                <a:latin typeface="Times New Roman" charset="0"/>
                <a:ea typeface="Arial" charset="0"/>
              </a:rPr>
              <a:t>“</a:t>
            </a:r>
            <a:r>
              <a:rPr lang="en-AU" sz="2400" i="1" dirty="0">
                <a:solidFill>
                  <a:schemeClr val="bg1"/>
                </a:solidFill>
                <a:latin typeface="Times New Roman" charset="0"/>
                <a:ea typeface="Arial" charset="0"/>
              </a:rPr>
              <a:t>We believe that in order to live the holy and fruitful lives that God intends for us, we need to be baptised in water and be filled with the power of the Holy Spirit. The Holy Spirit enables us to use spiritual gifts, </a:t>
            </a:r>
            <a:r>
              <a:rPr lang="en-AU" sz="2400" i="1" u="sng" dirty="0">
                <a:solidFill>
                  <a:schemeClr val="bg1"/>
                </a:solidFill>
                <a:latin typeface="Times New Roman" charset="0"/>
                <a:ea typeface="Arial" charset="0"/>
              </a:rPr>
              <a:t>including speaking in tongues which is the initial evidence of baptism in the Holy Spirit</a:t>
            </a:r>
            <a:r>
              <a:rPr lang="en-AU" sz="2400" dirty="0">
                <a:solidFill>
                  <a:schemeClr val="bg1"/>
                </a:solidFill>
                <a:latin typeface="Times New Roman" charset="0"/>
                <a:ea typeface="Arial" charset="0"/>
              </a:rPr>
              <a:t>.</a:t>
            </a:r>
            <a:endParaRPr lang="en-AU" sz="2400" dirty="0">
              <a:solidFill>
                <a:schemeClr val="bg1"/>
              </a:solidFill>
            </a:endParaRPr>
          </a:p>
        </p:txBody>
      </p:sp>
    </p:spTree>
    <p:extLst>
      <p:ext uri="{BB962C8B-B14F-4D97-AF65-F5344CB8AC3E}">
        <p14:creationId xmlns:p14="http://schemas.microsoft.com/office/powerpoint/2010/main" val="20461391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294103" y="816747"/>
            <a:ext cx="3832060" cy="830997"/>
          </a:xfrm>
          <a:prstGeom prst="rect">
            <a:avLst/>
          </a:prstGeom>
          <a:ln w="15875">
            <a:solidFill>
              <a:schemeClr val="bg1"/>
            </a:solidFill>
          </a:ln>
        </p:spPr>
        <p:txBody>
          <a:bodyPr wrap="square">
            <a:spAutoFit/>
          </a:bodyPr>
          <a:lstStyle/>
          <a:p>
            <a:r>
              <a:rPr lang="en-AU" sz="2400" dirty="0" err="1">
                <a:solidFill>
                  <a:schemeClr val="bg1"/>
                </a:solidFill>
                <a:latin typeface="Bwgrkl" charset="0"/>
                <a:ea typeface="Arial" charset="0"/>
                <a:cs typeface="Bwgrkl" charset="0"/>
              </a:rPr>
              <a:t>glw</a:t>
            </a:r>
            <a:r>
              <a:rPr lang="en-AU" sz="2400" dirty="0">
                <a:solidFill>
                  <a:schemeClr val="bg1"/>
                </a:solidFill>
                <a:latin typeface="Bwgrkl" charset="0"/>
                <a:ea typeface="Arial" charset="0"/>
                <a:cs typeface="Bwgrkl" charset="0"/>
              </a:rPr>
              <a:t>/</a:t>
            </a:r>
            <a:r>
              <a:rPr lang="en-AU" sz="2400" dirty="0" err="1">
                <a:solidFill>
                  <a:schemeClr val="bg1"/>
                </a:solidFill>
                <a:latin typeface="Bwgrkl" charset="0"/>
                <a:ea typeface="Arial" charset="0"/>
                <a:cs typeface="Bwgrkl" charset="0"/>
              </a:rPr>
              <a:t>ssa</a:t>
            </a:r>
            <a:r>
              <a:rPr lang="en-AU" sz="2400" dirty="0" smtClean="0">
                <a:solidFill>
                  <a:schemeClr val="bg1"/>
                </a:solidFill>
                <a:latin typeface="Times" charset="0"/>
                <a:ea typeface="Arial" charset="0"/>
                <a:cs typeface="Times New Roman" charset="0"/>
              </a:rPr>
              <a:t> (</a:t>
            </a:r>
            <a:r>
              <a:rPr lang="en-AU" sz="2400" dirty="0" err="1" smtClean="0">
                <a:solidFill>
                  <a:schemeClr val="bg1"/>
                </a:solidFill>
                <a:latin typeface="Times" charset="0"/>
                <a:ea typeface="Arial" charset="0"/>
                <a:cs typeface="Times New Roman" charset="0"/>
              </a:rPr>
              <a:t>glossa</a:t>
            </a:r>
            <a:r>
              <a:rPr lang="en-AU" sz="2400" dirty="0" smtClean="0">
                <a:solidFill>
                  <a:schemeClr val="bg1"/>
                </a:solidFill>
                <a:latin typeface="Times" charset="0"/>
                <a:ea typeface="Arial" charset="0"/>
                <a:cs typeface="Times New Roman" charset="0"/>
              </a:rPr>
              <a:t>) </a:t>
            </a:r>
            <a:r>
              <a:rPr lang="en-AU" sz="2400" dirty="0" smtClean="0">
                <a:solidFill>
                  <a:schemeClr val="bg1"/>
                </a:solidFill>
                <a:latin typeface="Times" charset="0"/>
                <a:ea typeface="Arial" charset="0"/>
                <a:cs typeface="Times New Roman" charset="0"/>
              </a:rPr>
              <a:t>= </a:t>
            </a:r>
            <a:r>
              <a:rPr lang="en-AU" sz="2400" dirty="0" smtClean="0">
                <a:solidFill>
                  <a:schemeClr val="bg1"/>
                </a:solidFill>
                <a:latin typeface="Times" charset="0"/>
                <a:ea typeface="Arial" charset="0"/>
                <a:cs typeface="Times New Roman" charset="0"/>
              </a:rPr>
              <a:t>“tongue;  language;  utterance”</a:t>
            </a:r>
            <a:r>
              <a:rPr lang="en-GB" sz="2400" dirty="0" smtClean="0">
                <a:solidFill>
                  <a:schemeClr val="bg1"/>
                </a:solidFill>
              </a:rPr>
              <a:t> </a:t>
            </a:r>
            <a:endParaRPr lang="en-AU" sz="2400" dirty="0">
              <a:solidFill>
                <a:schemeClr val="bg1"/>
              </a:solidFill>
            </a:endParaRPr>
          </a:p>
        </p:txBody>
      </p:sp>
      <p:sp>
        <p:nvSpPr>
          <p:cNvPr id="6" name="TextBox 5"/>
          <p:cNvSpPr txBox="1"/>
          <p:nvPr/>
        </p:nvSpPr>
        <p:spPr>
          <a:xfrm>
            <a:off x="-22728" y="8837"/>
            <a:ext cx="9122955" cy="830997"/>
          </a:xfrm>
          <a:prstGeom prst="rect">
            <a:avLst/>
          </a:prstGeom>
          <a:noFill/>
          <a:ln w="15875">
            <a:noFill/>
          </a:ln>
        </p:spPr>
        <p:txBody>
          <a:bodyPr wrap="square" rtlCol="0">
            <a:spAutoFit/>
          </a:bodyPr>
          <a:lstStyle/>
          <a:p>
            <a:pPr algn="ctr"/>
            <a:r>
              <a:rPr lang="en-US" sz="2400" dirty="0" smtClean="0">
                <a:solidFill>
                  <a:srgbClr val="FFFF00"/>
                </a:solidFill>
                <a:latin typeface="Comic Sans MS" charset="0"/>
                <a:ea typeface="Comic Sans MS" charset="0"/>
                <a:cs typeface="Comic Sans MS" charset="0"/>
              </a:rPr>
              <a:t>If I speak in the tongues of men and of angels, but have not love, I am a noisy gong or a clanging cymbal...</a:t>
            </a:r>
            <a:endParaRPr lang="en-AU" sz="2400" dirty="0" smtClean="0">
              <a:solidFill>
                <a:srgbClr val="FFFF00"/>
              </a:solidFill>
              <a:latin typeface="Comic Sans MS" charset="0"/>
              <a:ea typeface="Comic Sans MS" charset="0"/>
              <a:cs typeface="Comic Sans MS" charset="0"/>
            </a:endParaRPr>
          </a:p>
        </p:txBody>
      </p:sp>
      <p:sp>
        <p:nvSpPr>
          <p:cNvPr id="10" name="TextBox 9"/>
          <p:cNvSpPr txBox="1"/>
          <p:nvPr/>
        </p:nvSpPr>
        <p:spPr>
          <a:xfrm>
            <a:off x="298091" y="1653979"/>
            <a:ext cx="8871168" cy="1107996"/>
          </a:xfrm>
          <a:prstGeom prst="rect">
            <a:avLst/>
          </a:prstGeom>
          <a:noFill/>
          <a:ln w="15875">
            <a:noFill/>
          </a:ln>
        </p:spPr>
        <p:txBody>
          <a:bodyPr wrap="square" rtlCol="0">
            <a:spAutoFit/>
          </a:bodyPr>
          <a:lstStyle/>
          <a:p>
            <a:pPr marL="457200" indent="-457200">
              <a:buFont typeface="+mj-lt"/>
              <a:buAutoNum type="arabicPeriod"/>
            </a:pPr>
            <a:r>
              <a:rPr lang="en-US" sz="2200" dirty="0" smtClean="0">
                <a:solidFill>
                  <a:schemeClr val="bg1"/>
                </a:solidFill>
                <a:latin typeface="Times New Roman" charset="0"/>
                <a:ea typeface="Times New Roman" charset="0"/>
                <a:cs typeface="Times New Roman" charset="0"/>
              </a:rPr>
              <a:t>Enables people of another language to hear the praising of God</a:t>
            </a:r>
          </a:p>
          <a:p>
            <a:pPr marL="457200" indent="-457200">
              <a:buFont typeface="+mj-lt"/>
              <a:buAutoNum type="arabicPeriod"/>
            </a:pPr>
            <a:r>
              <a:rPr lang="en-US" sz="2200" dirty="0" smtClean="0">
                <a:solidFill>
                  <a:schemeClr val="bg1"/>
                </a:solidFill>
                <a:latin typeface="Times New Roman" charset="0"/>
                <a:ea typeface="Times New Roman" charset="0"/>
                <a:cs typeface="Times New Roman" charset="0"/>
              </a:rPr>
              <a:t>A prayer language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Holy Spirit provides words in prayer</a:t>
            </a:r>
          </a:p>
          <a:p>
            <a:pPr marL="457200" indent="-457200">
              <a:buFont typeface="+mj-lt"/>
              <a:buAutoNum type="arabicPeriod"/>
            </a:pPr>
            <a:r>
              <a:rPr lang="en-US" sz="2200" dirty="0" smtClean="0">
                <a:solidFill>
                  <a:schemeClr val="bg1"/>
                </a:solidFill>
                <a:latin typeface="Times New Roman" charset="0"/>
                <a:ea typeface="Times New Roman" charset="0"/>
                <a:cs typeface="Times New Roman" charset="0"/>
              </a:rPr>
              <a:t>Brings a message from God to a church (also needs gift of interpretation)</a:t>
            </a:r>
            <a:endParaRPr lang="en-AU" sz="2200" dirty="0" smtClean="0">
              <a:solidFill>
                <a:schemeClr val="bg1"/>
              </a:solidFill>
              <a:latin typeface="Times New Roman" charset="0"/>
              <a:ea typeface="Times New Roman" charset="0"/>
              <a:cs typeface="Times New Roman" charset="0"/>
            </a:endParaRPr>
          </a:p>
        </p:txBody>
      </p:sp>
      <p:sp>
        <p:nvSpPr>
          <p:cNvPr id="8" name="Rectangle 7"/>
          <p:cNvSpPr/>
          <p:nvPr/>
        </p:nvSpPr>
        <p:spPr>
          <a:xfrm>
            <a:off x="51498" y="839834"/>
            <a:ext cx="5184576" cy="769441"/>
          </a:xfrm>
          <a:prstGeom prst="rect">
            <a:avLst/>
          </a:prstGeom>
          <a:ln w="15875">
            <a:solidFill>
              <a:srgbClr val="FFFF00"/>
            </a:solidFill>
          </a:ln>
        </p:spPr>
        <p:txBody>
          <a:bodyPr wrap="square">
            <a:spAutoFit/>
          </a:bodyPr>
          <a:lstStyle/>
          <a:p>
            <a:r>
              <a:rPr lang="en-AU" sz="2200" dirty="0" smtClean="0">
                <a:solidFill>
                  <a:srgbClr val="FFFF00"/>
                </a:solidFill>
                <a:latin typeface="Times" charset="0"/>
                <a:ea typeface="Arial" charset="0"/>
                <a:cs typeface="Times New Roman" charset="0"/>
              </a:rPr>
              <a:t>A supernatural ability to speak in another language that you have never learned</a:t>
            </a:r>
            <a:endParaRPr lang="en-AU" sz="2200" dirty="0">
              <a:solidFill>
                <a:srgbClr val="FFFF00"/>
              </a:solidFill>
            </a:endParaRPr>
          </a:p>
        </p:txBody>
      </p:sp>
      <p:sp>
        <p:nvSpPr>
          <p:cNvPr id="2" name="TextBox 1"/>
          <p:cNvSpPr txBox="1"/>
          <p:nvPr/>
        </p:nvSpPr>
        <p:spPr>
          <a:xfrm>
            <a:off x="1372503" y="2765739"/>
            <a:ext cx="7632848" cy="369332"/>
          </a:xfrm>
          <a:prstGeom prst="rect">
            <a:avLst/>
          </a:prstGeom>
          <a:noFill/>
        </p:spPr>
        <p:txBody>
          <a:bodyPr wrap="square" rtlCol="0">
            <a:spAutoFit/>
          </a:bodyPr>
          <a:lstStyle/>
          <a:p>
            <a:r>
              <a:rPr lang="en-AU" u="sng" smtClean="0">
                <a:solidFill>
                  <a:srgbClr val="FFFF00"/>
                </a:solidFill>
              </a:rPr>
              <a:t>Unbiblical </a:t>
            </a:r>
            <a:r>
              <a:rPr lang="en-AU" u="sng" dirty="0" smtClean="0">
                <a:solidFill>
                  <a:srgbClr val="FFFF00"/>
                </a:solidFill>
              </a:rPr>
              <a:t>positions on the Gift of Tongues</a:t>
            </a:r>
            <a:endParaRPr lang="en-AU" u="sng" dirty="0">
              <a:solidFill>
                <a:srgbClr val="FFFF00"/>
              </a:solidFill>
            </a:endParaRPr>
          </a:p>
        </p:txBody>
      </p:sp>
      <p:sp>
        <p:nvSpPr>
          <p:cNvPr id="11" name="TextBox 10"/>
          <p:cNvSpPr txBox="1"/>
          <p:nvPr/>
        </p:nvSpPr>
        <p:spPr>
          <a:xfrm>
            <a:off x="45215" y="3001524"/>
            <a:ext cx="2654575" cy="430887"/>
          </a:xfrm>
          <a:prstGeom prst="rect">
            <a:avLst/>
          </a:prstGeom>
          <a:noFill/>
          <a:ln w="15875">
            <a:noFill/>
          </a:ln>
        </p:spPr>
        <p:txBody>
          <a:bodyPr wrap="square" rtlCol="0">
            <a:spAutoFit/>
          </a:bodyPr>
          <a:lstStyle/>
          <a:p>
            <a:r>
              <a:rPr lang="en-US" sz="2200" dirty="0" smtClean="0">
                <a:solidFill>
                  <a:srgbClr val="FFFF00"/>
                </a:solidFill>
                <a:latin typeface="Times New Roman" charset="0"/>
                <a:ea typeface="Times New Roman" charset="0"/>
                <a:cs typeface="Times New Roman" charset="0"/>
              </a:rPr>
              <a:t>1.  It is a must-have</a:t>
            </a:r>
            <a:endParaRPr lang="en-AU" sz="2200" dirty="0" smtClean="0">
              <a:solidFill>
                <a:srgbClr val="FFFF00"/>
              </a:solidFill>
              <a:latin typeface="Times New Roman" charset="0"/>
              <a:ea typeface="Times New Roman" charset="0"/>
              <a:cs typeface="Times New Roman" charset="0"/>
            </a:endParaRPr>
          </a:p>
        </p:txBody>
      </p:sp>
      <p:sp>
        <p:nvSpPr>
          <p:cNvPr id="13" name="TextBox 12"/>
          <p:cNvSpPr txBox="1"/>
          <p:nvPr/>
        </p:nvSpPr>
        <p:spPr>
          <a:xfrm>
            <a:off x="45215" y="3322707"/>
            <a:ext cx="8775257" cy="1107996"/>
          </a:xfrm>
          <a:prstGeom prst="rect">
            <a:avLst/>
          </a:prstGeom>
          <a:noFill/>
          <a:ln w="15875">
            <a:noFill/>
          </a:ln>
        </p:spPr>
        <p:txBody>
          <a:bodyPr wrap="square" rtlCol="0">
            <a:spAutoFit/>
          </a:bodyPr>
          <a:lstStyle/>
          <a:p>
            <a:r>
              <a:rPr lang="en-US" sz="2200" dirty="0" smtClean="0">
                <a:solidFill>
                  <a:schemeClr val="bg1"/>
                </a:solidFill>
                <a:latin typeface="Times New Roman" charset="0"/>
                <a:ea typeface="Times New Roman" charset="0"/>
                <a:cs typeface="Times New Roman" charset="0"/>
              </a:rPr>
              <a:t>A test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If you can speak in tongues, you are filled with the Holy Spirit.</a:t>
            </a:r>
          </a:p>
          <a:p>
            <a:r>
              <a:rPr lang="en-US" sz="2200" dirty="0" smtClean="0">
                <a:solidFill>
                  <a:schemeClr val="bg1"/>
                </a:solidFill>
                <a:latin typeface="Times New Roman" charset="0"/>
                <a:ea typeface="Times New Roman" charset="0"/>
                <a:cs typeface="Times New Roman" charset="0"/>
              </a:rPr>
              <a:t>If you can’t speak in tongues, you’re not yet filled with the Holy Spirit.</a:t>
            </a:r>
          </a:p>
          <a:p>
            <a:r>
              <a:rPr lang="en-US" sz="2200" dirty="0" smtClean="0">
                <a:solidFill>
                  <a:schemeClr val="bg1"/>
                </a:solidFill>
                <a:latin typeface="Times New Roman" charset="0"/>
                <a:ea typeface="Times New Roman" charset="0"/>
                <a:cs typeface="Times New Roman" charset="0"/>
              </a:rPr>
              <a:t>Seen as the initial evidence of being filled with the Holy Spirit</a:t>
            </a:r>
            <a:endParaRPr lang="en-AU" sz="22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43045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601627"/>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500" b="1" baseline="30000" dirty="0">
                <a:solidFill>
                  <a:schemeClr val="bg1"/>
                </a:solidFill>
                <a:latin typeface="Comic Sans MS" charset="0"/>
                <a:ea typeface="Comic Sans MS" charset="0"/>
                <a:cs typeface="Comic Sans MS" charset="0"/>
              </a:rPr>
              <a:t>27 </a:t>
            </a:r>
            <a:r>
              <a:rPr lang="en-AU" sz="2500" dirty="0">
                <a:solidFill>
                  <a:schemeClr val="bg1"/>
                </a:solidFill>
                <a:latin typeface="Comic Sans MS" charset="0"/>
                <a:ea typeface="Comic Sans MS" charset="0"/>
                <a:cs typeface="Comic Sans MS" charset="0"/>
              </a:rPr>
              <a:t>Now you are the body of Christ and individually members of it.  </a:t>
            </a:r>
            <a:r>
              <a:rPr lang="en-AU" sz="2500" b="1" baseline="30000" dirty="0">
                <a:solidFill>
                  <a:schemeClr val="bg1"/>
                </a:solidFill>
                <a:latin typeface="Comic Sans MS" charset="0"/>
                <a:ea typeface="Comic Sans MS" charset="0"/>
                <a:cs typeface="Comic Sans MS" charset="0"/>
              </a:rPr>
              <a:t>28 </a:t>
            </a:r>
            <a:r>
              <a:rPr lang="en-AU" sz="2500" dirty="0">
                <a:solidFill>
                  <a:schemeClr val="bg1"/>
                </a:solidFill>
                <a:latin typeface="Comic Sans MS" charset="0"/>
                <a:ea typeface="Comic Sans MS" charset="0"/>
                <a:cs typeface="Comic Sans MS" charset="0"/>
              </a:rPr>
              <a:t>And God has appointed in the church first apostles, second prophets, third teachers, then miracles, then gifts of healing, helping, administrating, and various kinds of tongues.  </a:t>
            </a:r>
            <a:r>
              <a:rPr lang="en-AU" sz="2500" b="1" baseline="30000" dirty="0">
                <a:solidFill>
                  <a:srgbClr val="FFFF00"/>
                </a:solidFill>
                <a:latin typeface="Comic Sans MS" charset="0"/>
                <a:ea typeface="Comic Sans MS" charset="0"/>
                <a:cs typeface="Comic Sans MS" charset="0"/>
              </a:rPr>
              <a:t>29 </a:t>
            </a:r>
            <a:r>
              <a:rPr lang="en-AU" sz="2500" dirty="0">
                <a:solidFill>
                  <a:srgbClr val="FFFF00"/>
                </a:solidFill>
                <a:latin typeface="Comic Sans MS" charset="0"/>
                <a:ea typeface="Comic Sans MS" charset="0"/>
                <a:cs typeface="Comic Sans MS" charset="0"/>
              </a:rPr>
              <a:t>Are all apostles?  Are all prophets?  Are all teachers?  Do all work miracles?  </a:t>
            </a:r>
            <a:r>
              <a:rPr lang="en-AU" sz="2500" b="1" baseline="30000" dirty="0">
                <a:solidFill>
                  <a:srgbClr val="FFFF00"/>
                </a:solidFill>
                <a:latin typeface="Comic Sans MS" charset="0"/>
                <a:ea typeface="Comic Sans MS" charset="0"/>
                <a:cs typeface="Comic Sans MS" charset="0"/>
              </a:rPr>
              <a:t>30 </a:t>
            </a:r>
            <a:r>
              <a:rPr lang="en-AU" sz="2500" dirty="0">
                <a:solidFill>
                  <a:srgbClr val="FFFF00"/>
                </a:solidFill>
                <a:latin typeface="Comic Sans MS" charset="0"/>
                <a:ea typeface="Comic Sans MS" charset="0"/>
                <a:cs typeface="Comic Sans MS" charset="0"/>
              </a:rPr>
              <a:t>Do all possess gifts of healing?  Do all speak with tongues?  Do all interpret? </a:t>
            </a:r>
            <a:r>
              <a:rPr lang="en-AU" sz="2500" dirty="0">
                <a:solidFill>
                  <a:schemeClr val="bg1"/>
                </a:solidFill>
                <a:latin typeface="Comic Sans MS" charset="0"/>
                <a:ea typeface="Comic Sans MS" charset="0"/>
                <a:cs typeface="Comic Sans MS" charset="0"/>
              </a:rPr>
              <a:t> </a:t>
            </a:r>
            <a:r>
              <a:rPr lang="en-AU" sz="2500" b="1" baseline="30000" dirty="0">
                <a:solidFill>
                  <a:schemeClr val="bg1"/>
                </a:solidFill>
                <a:latin typeface="Comic Sans MS" charset="0"/>
                <a:ea typeface="Comic Sans MS" charset="0"/>
                <a:cs typeface="Comic Sans MS" charset="0"/>
              </a:rPr>
              <a:t>31 </a:t>
            </a:r>
            <a:r>
              <a:rPr lang="en-AU" sz="2500" dirty="0">
                <a:solidFill>
                  <a:schemeClr val="bg1"/>
                </a:solidFill>
                <a:latin typeface="Comic Sans MS" charset="0"/>
                <a:ea typeface="Comic Sans MS" charset="0"/>
                <a:cs typeface="Comic Sans MS" charset="0"/>
              </a:rPr>
              <a:t>But earnestly desire the higher gifts. </a:t>
            </a:r>
            <a:endParaRPr lang="en-GB" sz="250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17297147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294103" y="816747"/>
            <a:ext cx="3832060" cy="830997"/>
          </a:xfrm>
          <a:prstGeom prst="rect">
            <a:avLst/>
          </a:prstGeom>
          <a:ln w="15875">
            <a:solidFill>
              <a:schemeClr val="bg1"/>
            </a:solidFill>
          </a:ln>
        </p:spPr>
        <p:txBody>
          <a:bodyPr wrap="square">
            <a:spAutoFit/>
          </a:bodyPr>
          <a:lstStyle/>
          <a:p>
            <a:r>
              <a:rPr lang="en-AU" sz="2400" dirty="0" err="1">
                <a:solidFill>
                  <a:schemeClr val="bg1"/>
                </a:solidFill>
                <a:latin typeface="Bwgrkl" charset="0"/>
                <a:ea typeface="Arial" charset="0"/>
                <a:cs typeface="Bwgrkl" charset="0"/>
              </a:rPr>
              <a:t>glw</a:t>
            </a:r>
            <a:r>
              <a:rPr lang="en-AU" sz="2400" dirty="0">
                <a:solidFill>
                  <a:schemeClr val="bg1"/>
                </a:solidFill>
                <a:latin typeface="Bwgrkl" charset="0"/>
                <a:ea typeface="Arial" charset="0"/>
                <a:cs typeface="Bwgrkl" charset="0"/>
              </a:rPr>
              <a:t>/</a:t>
            </a:r>
            <a:r>
              <a:rPr lang="en-AU" sz="2400" dirty="0" err="1">
                <a:solidFill>
                  <a:schemeClr val="bg1"/>
                </a:solidFill>
                <a:latin typeface="Bwgrkl" charset="0"/>
                <a:ea typeface="Arial" charset="0"/>
                <a:cs typeface="Bwgrkl" charset="0"/>
              </a:rPr>
              <a:t>ssa</a:t>
            </a:r>
            <a:r>
              <a:rPr lang="en-AU" sz="2400" dirty="0" smtClean="0">
                <a:solidFill>
                  <a:schemeClr val="bg1"/>
                </a:solidFill>
                <a:latin typeface="Times" charset="0"/>
                <a:ea typeface="Arial" charset="0"/>
                <a:cs typeface="Times New Roman" charset="0"/>
              </a:rPr>
              <a:t> (</a:t>
            </a:r>
            <a:r>
              <a:rPr lang="en-AU" sz="2400" dirty="0" err="1" smtClean="0">
                <a:solidFill>
                  <a:schemeClr val="bg1"/>
                </a:solidFill>
                <a:latin typeface="Times" charset="0"/>
                <a:ea typeface="Arial" charset="0"/>
                <a:cs typeface="Times New Roman" charset="0"/>
              </a:rPr>
              <a:t>glossa</a:t>
            </a:r>
            <a:r>
              <a:rPr lang="en-AU" sz="2400" dirty="0" smtClean="0">
                <a:solidFill>
                  <a:schemeClr val="bg1"/>
                </a:solidFill>
                <a:latin typeface="Times" charset="0"/>
                <a:ea typeface="Arial" charset="0"/>
                <a:cs typeface="Times New Roman" charset="0"/>
              </a:rPr>
              <a:t>) </a:t>
            </a:r>
            <a:r>
              <a:rPr lang="en-AU" sz="2400" dirty="0" smtClean="0">
                <a:solidFill>
                  <a:schemeClr val="bg1"/>
                </a:solidFill>
                <a:latin typeface="Times" charset="0"/>
                <a:ea typeface="Arial" charset="0"/>
                <a:cs typeface="Times New Roman" charset="0"/>
              </a:rPr>
              <a:t>= </a:t>
            </a:r>
            <a:r>
              <a:rPr lang="en-AU" sz="2400" dirty="0" smtClean="0">
                <a:solidFill>
                  <a:schemeClr val="bg1"/>
                </a:solidFill>
                <a:latin typeface="Times" charset="0"/>
                <a:ea typeface="Arial" charset="0"/>
                <a:cs typeface="Times New Roman" charset="0"/>
              </a:rPr>
              <a:t>“tongue;  language;  utterance”</a:t>
            </a:r>
            <a:r>
              <a:rPr lang="en-GB" sz="2400" dirty="0" smtClean="0">
                <a:solidFill>
                  <a:schemeClr val="bg1"/>
                </a:solidFill>
              </a:rPr>
              <a:t> </a:t>
            </a:r>
            <a:endParaRPr lang="en-AU" sz="2400" dirty="0">
              <a:solidFill>
                <a:schemeClr val="bg1"/>
              </a:solidFill>
            </a:endParaRPr>
          </a:p>
        </p:txBody>
      </p:sp>
      <p:sp>
        <p:nvSpPr>
          <p:cNvPr id="6" name="TextBox 5"/>
          <p:cNvSpPr txBox="1"/>
          <p:nvPr/>
        </p:nvSpPr>
        <p:spPr>
          <a:xfrm>
            <a:off x="-22728" y="8837"/>
            <a:ext cx="9122955" cy="830997"/>
          </a:xfrm>
          <a:prstGeom prst="rect">
            <a:avLst/>
          </a:prstGeom>
          <a:noFill/>
          <a:ln w="15875">
            <a:noFill/>
          </a:ln>
        </p:spPr>
        <p:txBody>
          <a:bodyPr wrap="square" rtlCol="0">
            <a:spAutoFit/>
          </a:bodyPr>
          <a:lstStyle/>
          <a:p>
            <a:pPr algn="ctr"/>
            <a:r>
              <a:rPr lang="en-US" sz="2400" dirty="0" smtClean="0">
                <a:solidFill>
                  <a:srgbClr val="FFFF00"/>
                </a:solidFill>
                <a:latin typeface="Comic Sans MS" charset="0"/>
                <a:ea typeface="Comic Sans MS" charset="0"/>
                <a:cs typeface="Comic Sans MS" charset="0"/>
              </a:rPr>
              <a:t>If I speak in the tongues of men and of angels, but have not love, I am a noisy gong or a clanging cymbal...</a:t>
            </a:r>
            <a:endParaRPr lang="en-AU" sz="2400" dirty="0" smtClean="0">
              <a:solidFill>
                <a:srgbClr val="FFFF00"/>
              </a:solidFill>
              <a:latin typeface="Comic Sans MS" charset="0"/>
              <a:ea typeface="Comic Sans MS" charset="0"/>
              <a:cs typeface="Comic Sans MS" charset="0"/>
            </a:endParaRPr>
          </a:p>
        </p:txBody>
      </p:sp>
      <p:sp>
        <p:nvSpPr>
          <p:cNvPr id="10" name="TextBox 9"/>
          <p:cNvSpPr txBox="1"/>
          <p:nvPr/>
        </p:nvSpPr>
        <p:spPr>
          <a:xfrm>
            <a:off x="298091" y="1653979"/>
            <a:ext cx="8871168" cy="1107996"/>
          </a:xfrm>
          <a:prstGeom prst="rect">
            <a:avLst/>
          </a:prstGeom>
          <a:noFill/>
          <a:ln w="15875">
            <a:noFill/>
          </a:ln>
        </p:spPr>
        <p:txBody>
          <a:bodyPr wrap="square" rtlCol="0">
            <a:spAutoFit/>
          </a:bodyPr>
          <a:lstStyle/>
          <a:p>
            <a:pPr marL="457200" indent="-457200">
              <a:buFont typeface="+mj-lt"/>
              <a:buAutoNum type="arabicPeriod"/>
            </a:pPr>
            <a:r>
              <a:rPr lang="en-US" sz="2200" dirty="0" smtClean="0">
                <a:solidFill>
                  <a:schemeClr val="bg1"/>
                </a:solidFill>
                <a:latin typeface="Times New Roman" charset="0"/>
                <a:ea typeface="Times New Roman" charset="0"/>
                <a:cs typeface="Times New Roman" charset="0"/>
              </a:rPr>
              <a:t>Enables people of another language to hear the praising of God</a:t>
            </a:r>
          </a:p>
          <a:p>
            <a:pPr marL="457200" indent="-457200">
              <a:buFont typeface="+mj-lt"/>
              <a:buAutoNum type="arabicPeriod"/>
            </a:pPr>
            <a:r>
              <a:rPr lang="en-US" sz="2200" dirty="0" smtClean="0">
                <a:solidFill>
                  <a:schemeClr val="bg1"/>
                </a:solidFill>
                <a:latin typeface="Times New Roman" charset="0"/>
                <a:ea typeface="Times New Roman" charset="0"/>
                <a:cs typeface="Times New Roman" charset="0"/>
              </a:rPr>
              <a:t>A prayer language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Holy Spirit provides words in prayer</a:t>
            </a:r>
          </a:p>
          <a:p>
            <a:pPr marL="457200" indent="-457200">
              <a:buFont typeface="+mj-lt"/>
              <a:buAutoNum type="arabicPeriod"/>
            </a:pPr>
            <a:r>
              <a:rPr lang="en-US" sz="2200" dirty="0" smtClean="0">
                <a:solidFill>
                  <a:schemeClr val="bg1"/>
                </a:solidFill>
                <a:latin typeface="Times New Roman" charset="0"/>
                <a:ea typeface="Times New Roman" charset="0"/>
                <a:cs typeface="Times New Roman" charset="0"/>
              </a:rPr>
              <a:t>Brings a message from God to a church (also needs gift of interpretation)</a:t>
            </a:r>
            <a:endParaRPr lang="en-AU" sz="2200" dirty="0" smtClean="0">
              <a:solidFill>
                <a:schemeClr val="bg1"/>
              </a:solidFill>
              <a:latin typeface="Times New Roman" charset="0"/>
              <a:ea typeface="Times New Roman" charset="0"/>
              <a:cs typeface="Times New Roman" charset="0"/>
            </a:endParaRPr>
          </a:p>
        </p:txBody>
      </p:sp>
      <p:sp>
        <p:nvSpPr>
          <p:cNvPr id="8" name="Rectangle 7"/>
          <p:cNvSpPr/>
          <p:nvPr/>
        </p:nvSpPr>
        <p:spPr>
          <a:xfrm>
            <a:off x="51498" y="839834"/>
            <a:ext cx="5184576" cy="769441"/>
          </a:xfrm>
          <a:prstGeom prst="rect">
            <a:avLst/>
          </a:prstGeom>
          <a:ln w="15875">
            <a:solidFill>
              <a:srgbClr val="FFFF00"/>
            </a:solidFill>
          </a:ln>
        </p:spPr>
        <p:txBody>
          <a:bodyPr wrap="square">
            <a:spAutoFit/>
          </a:bodyPr>
          <a:lstStyle/>
          <a:p>
            <a:r>
              <a:rPr lang="en-AU" sz="2200" dirty="0" smtClean="0">
                <a:solidFill>
                  <a:srgbClr val="FFFF00"/>
                </a:solidFill>
                <a:latin typeface="Times" charset="0"/>
                <a:ea typeface="Arial" charset="0"/>
                <a:cs typeface="Times New Roman" charset="0"/>
              </a:rPr>
              <a:t>A supernatural ability to speak in another language that you have never learned</a:t>
            </a:r>
            <a:endParaRPr lang="en-AU" sz="2200" dirty="0">
              <a:solidFill>
                <a:srgbClr val="FFFF00"/>
              </a:solidFill>
            </a:endParaRPr>
          </a:p>
        </p:txBody>
      </p:sp>
      <p:sp>
        <p:nvSpPr>
          <p:cNvPr id="2" name="TextBox 1"/>
          <p:cNvSpPr txBox="1"/>
          <p:nvPr/>
        </p:nvSpPr>
        <p:spPr>
          <a:xfrm>
            <a:off x="-22728" y="2707663"/>
            <a:ext cx="4639657" cy="369332"/>
          </a:xfrm>
          <a:prstGeom prst="rect">
            <a:avLst/>
          </a:prstGeom>
          <a:noFill/>
        </p:spPr>
        <p:txBody>
          <a:bodyPr wrap="square" rtlCol="0">
            <a:spAutoFit/>
          </a:bodyPr>
          <a:lstStyle/>
          <a:p>
            <a:r>
              <a:rPr lang="en-AU" u="sng" smtClean="0">
                <a:solidFill>
                  <a:srgbClr val="FFFF00"/>
                </a:solidFill>
              </a:rPr>
              <a:t>Unbiblical </a:t>
            </a:r>
            <a:r>
              <a:rPr lang="en-AU" u="sng" dirty="0" smtClean="0">
                <a:solidFill>
                  <a:srgbClr val="FFFF00"/>
                </a:solidFill>
              </a:rPr>
              <a:t>positions on the Gift of Tongues</a:t>
            </a:r>
            <a:endParaRPr lang="en-AU" u="sng" dirty="0">
              <a:solidFill>
                <a:srgbClr val="FFFF00"/>
              </a:solidFill>
            </a:endParaRPr>
          </a:p>
        </p:txBody>
      </p:sp>
      <p:sp>
        <p:nvSpPr>
          <p:cNvPr id="11" name="TextBox 10"/>
          <p:cNvSpPr txBox="1"/>
          <p:nvPr/>
        </p:nvSpPr>
        <p:spPr>
          <a:xfrm>
            <a:off x="4616929" y="2698368"/>
            <a:ext cx="2654575" cy="430887"/>
          </a:xfrm>
          <a:prstGeom prst="rect">
            <a:avLst/>
          </a:prstGeom>
          <a:noFill/>
          <a:ln w="15875">
            <a:noFill/>
          </a:ln>
        </p:spPr>
        <p:txBody>
          <a:bodyPr wrap="square" rtlCol="0">
            <a:spAutoFit/>
          </a:bodyPr>
          <a:lstStyle/>
          <a:p>
            <a:r>
              <a:rPr lang="en-US" sz="2200" dirty="0" smtClean="0">
                <a:solidFill>
                  <a:srgbClr val="FFFF00"/>
                </a:solidFill>
                <a:latin typeface="Times New Roman" charset="0"/>
                <a:ea typeface="Times New Roman" charset="0"/>
                <a:cs typeface="Times New Roman" charset="0"/>
              </a:rPr>
              <a:t>1.  It is a must-have</a:t>
            </a:r>
            <a:endParaRPr lang="en-AU" sz="2200" dirty="0" smtClean="0">
              <a:solidFill>
                <a:srgbClr val="FFFF00"/>
              </a:solidFill>
              <a:latin typeface="Times New Roman" charset="0"/>
              <a:ea typeface="Times New Roman" charset="0"/>
              <a:cs typeface="Times New Roman" charset="0"/>
            </a:endParaRPr>
          </a:p>
        </p:txBody>
      </p:sp>
      <p:sp>
        <p:nvSpPr>
          <p:cNvPr id="13" name="TextBox 12"/>
          <p:cNvSpPr txBox="1"/>
          <p:nvPr/>
        </p:nvSpPr>
        <p:spPr>
          <a:xfrm>
            <a:off x="151120" y="2995453"/>
            <a:ext cx="8949107" cy="1446550"/>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A test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If you can speak in tongues, you are filled with the Holy Spirit.</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If you can’t speak in tongues, you’re not yet filled with the Holy Spirit.</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Seen as the initial evidence of being filled with the Holy Spirit</a:t>
            </a:r>
          </a:p>
          <a:p>
            <a:pPr marL="342900" indent="-342900">
              <a:buFont typeface="Arial" charset="0"/>
              <a:buChar char="•"/>
            </a:pPr>
            <a:r>
              <a:rPr lang="en-US" sz="2200" dirty="0" smtClean="0">
                <a:solidFill>
                  <a:srgbClr val="FFC000"/>
                </a:solidFill>
                <a:latin typeface="Times New Roman" charset="0"/>
                <a:ea typeface="Times New Roman" charset="0"/>
                <a:cs typeface="Times New Roman" charset="0"/>
              </a:rPr>
              <a:t>Fails to </a:t>
            </a:r>
            <a:r>
              <a:rPr lang="en-US" sz="2200" dirty="0" err="1" smtClean="0">
                <a:solidFill>
                  <a:srgbClr val="FFC000"/>
                </a:solidFill>
                <a:latin typeface="Times New Roman" charset="0"/>
                <a:ea typeface="Times New Roman" charset="0"/>
                <a:cs typeface="Times New Roman" charset="0"/>
              </a:rPr>
              <a:t>recognise</a:t>
            </a:r>
            <a:r>
              <a:rPr lang="en-US" sz="2200" dirty="0" smtClean="0">
                <a:solidFill>
                  <a:srgbClr val="FFC000"/>
                </a:solidFill>
                <a:latin typeface="Times New Roman" charset="0"/>
                <a:ea typeface="Times New Roman" charset="0"/>
                <a:cs typeface="Times New Roman" charset="0"/>
              </a:rPr>
              <a:t> that it is a gift given to a group </a:t>
            </a:r>
            <a:r>
              <a:rPr lang="mr-IN" sz="2200" dirty="0" smtClean="0">
                <a:solidFill>
                  <a:srgbClr val="FFC000"/>
                </a:solidFill>
                <a:latin typeface="Times New Roman" charset="0"/>
                <a:ea typeface="Times New Roman" charset="0"/>
                <a:cs typeface="Times New Roman" charset="0"/>
              </a:rPr>
              <a:t>–</a:t>
            </a:r>
            <a:r>
              <a:rPr lang="en-US" sz="2200" dirty="0" smtClean="0">
                <a:solidFill>
                  <a:srgbClr val="FFC000"/>
                </a:solidFill>
                <a:latin typeface="Times New Roman" charset="0"/>
                <a:ea typeface="Times New Roman" charset="0"/>
                <a:cs typeface="Times New Roman" charset="0"/>
              </a:rPr>
              <a:t> not to every individual</a:t>
            </a:r>
            <a:endParaRPr lang="en-AU" sz="2200" dirty="0" smtClean="0">
              <a:solidFill>
                <a:srgbClr val="FFC00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815213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065455"/>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dirty="0">
                <a:solidFill>
                  <a:schemeClr val="bg1"/>
                </a:solidFill>
                <a:latin typeface="Comic Sans MS" charset="0"/>
                <a:ea typeface="Arial" charset="0"/>
                <a:cs typeface="Comic Sans MS" charset="0"/>
              </a:rPr>
              <a:t>Mark 16:</a:t>
            </a:r>
            <a:r>
              <a:rPr lang="en-AU" sz="2800" dirty="0">
                <a:solidFill>
                  <a:schemeClr val="bg1"/>
                </a:solidFill>
                <a:latin typeface="Comic Sans MS" charset="0"/>
                <a:ea typeface="Arial" charset="0"/>
                <a:cs typeface="Comic Sans MS" charset="0"/>
              </a:rPr>
              <a:t> </a:t>
            </a:r>
            <a:r>
              <a:rPr lang="en-AU" sz="2800" baseline="30000" dirty="0">
                <a:solidFill>
                  <a:schemeClr val="bg1"/>
                </a:solidFill>
                <a:latin typeface="Comic Sans MS" charset="0"/>
                <a:ea typeface="Arial" charset="0"/>
                <a:cs typeface="Comic Sans MS" charset="0"/>
              </a:rPr>
              <a:t>17</a:t>
            </a:r>
            <a:r>
              <a:rPr lang="en-AU" sz="2800" dirty="0">
                <a:solidFill>
                  <a:schemeClr val="bg1"/>
                </a:solidFill>
                <a:latin typeface="Comic Sans MS" charset="0"/>
                <a:ea typeface="Arial" charset="0"/>
                <a:cs typeface="Comic Sans MS" charset="0"/>
              </a:rPr>
              <a:t> And these signs will accompany those who believe:  In my name they will drive out demons;  they will speak in new languages;  </a:t>
            </a:r>
            <a:r>
              <a:rPr lang="en-AU" sz="2800" baseline="30000" dirty="0">
                <a:solidFill>
                  <a:schemeClr val="bg1"/>
                </a:solidFill>
                <a:latin typeface="Comic Sans MS" charset="0"/>
                <a:ea typeface="Arial" charset="0"/>
                <a:cs typeface="Comic Sans MS" charset="0"/>
              </a:rPr>
              <a:t>18</a:t>
            </a:r>
            <a:r>
              <a:rPr lang="en-AU" sz="2800" dirty="0">
                <a:solidFill>
                  <a:schemeClr val="bg1"/>
                </a:solidFill>
                <a:latin typeface="Comic Sans MS" charset="0"/>
                <a:ea typeface="Arial" charset="0"/>
                <a:cs typeface="Comic Sans MS" charset="0"/>
              </a:rPr>
              <a:t> they will pick up snakes with their hands;  and when they drink deadly poison, it will not hurt them at all;  they will place their hands on sick people, and they will get well."</a:t>
            </a:r>
            <a:r>
              <a:rPr lang="en-GB" sz="2800" dirty="0">
                <a:solidFill>
                  <a:schemeClr val="bg1"/>
                </a:solidFill>
              </a:rPr>
              <a:t> </a:t>
            </a:r>
            <a:endParaRPr lang="en-GB" sz="250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19944941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447645"/>
          </a:xfrm>
          <a:prstGeom prst="rect">
            <a:avLst/>
          </a:prstGeom>
          <a:noFill/>
          <a:ln w="9525">
            <a:noFill/>
            <a:miter lim="800000"/>
            <a:headEnd/>
            <a:tailEnd/>
          </a:ln>
        </p:spPr>
        <p:txBody>
          <a:bodyPr wrap="square">
            <a:prstTxWarp prst="textNoShape">
              <a:avLst/>
            </a:prstTxWarp>
            <a:spAutoFit/>
          </a:bodyPr>
          <a:lstStyle/>
          <a:p>
            <a:pPr>
              <a:spcAft>
                <a:spcPts val="0"/>
              </a:spcAft>
            </a:pPr>
            <a:r>
              <a:rPr lang="en-AU" sz="2900" b="1" dirty="0">
                <a:solidFill>
                  <a:schemeClr val="bg1"/>
                </a:solidFill>
                <a:latin typeface="Times New Roman" charset="0"/>
                <a:ea typeface="Arial" charset="0"/>
              </a:rPr>
              <a:t>14 </a:t>
            </a:r>
            <a:r>
              <a:rPr lang="en-AU" sz="2900" dirty="0">
                <a:solidFill>
                  <a:schemeClr val="bg1"/>
                </a:solidFill>
                <a:latin typeface="Times New Roman" charset="0"/>
                <a:ea typeface="Arial" charset="0"/>
              </a:rPr>
              <a:t>Pursue love, and earnestly desire the spiritual gifts, especially that you may prophesy.  </a:t>
            </a:r>
            <a:r>
              <a:rPr lang="en-AU" sz="2900" b="1" baseline="30000" dirty="0">
                <a:solidFill>
                  <a:schemeClr val="bg1"/>
                </a:solidFill>
                <a:latin typeface="Times New Roman" charset="0"/>
                <a:ea typeface="Arial" charset="0"/>
              </a:rPr>
              <a:t>2 </a:t>
            </a:r>
            <a:r>
              <a:rPr lang="en-AU" sz="2900" dirty="0">
                <a:solidFill>
                  <a:schemeClr val="bg1"/>
                </a:solidFill>
                <a:latin typeface="Times New Roman" charset="0"/>
                <a:ea typeface="Arial" charset="0"/>
              </a:rPr>
              <a:t>For one who speaks in a tongue speaks not to men but to God;  for no one understands him, but he utters mysteries in the Spirit.  </a:t>
            </a:r>
            <a:r>
              <a:rPr lang="en-AU" sz="2900" b="1" baseline="30000" dirty="0">
                <a:solidFill>
                  <a:schemeClr val="bg1"/>
                </a:solidFill>
                <a:latin typeface="Times New Roman" charset="0"/>
                <a:ea typeface="Arial" charset="0"/>
              </a:rPr>
              <a:t>3 </a:t>
            </a:r>
            <a:r>
              <a:rPr lang="en-AU" sz="2900" dirty="0">
                <a:solidFill>
                  <a:schemeClr val="bg1"/>
                </a:solidFill>
                <a:latin typeface="Times New Roman" charset="0"/>
                <a:ea typeface="Arial" charset="0"/>
              </a:rPr>
              <a:t>On the other hand, the one who prophesies speaks to people for their </a:t>
            </a:r>
            <a:r>
              <a:rPr lang="en-AU" sz="2900" dirty="0" err="1">
                <a:solidFill>
                  <a:schemeClr val="bg1"/>
                </a:solidFill>
                <a:latin typeface="Times New Roman" charset="0"/>
                <a:ea typeface="Arial" charset="0"/>
              </a:rPr>
              <a:t>upbuilding</a:t>
            </a:r>
            <a:r>
              <a:rPr lang="en-AU" sz="2900" dirty="0">
                <a:solidFill>
                  <a:schemeClr val="bg1"/>
                </a:solidFill>
                <a:latin typeface="Times New Roman" charset="0"/>
                <a:ea typeface="Arial" charset="0"/>
              </a:rPr>
              <a:t> and encouragement and consolation.  </a:t>
            </a:r>
            <a:r>
              <a:rPr lang="en-AU" sz="2900" b="1" baseline="30000" dirty="0">
                <a:solidFill>
                  <a:schemeClr val="bg1"/>
                </a:solidFill>
                <a:latin typeface="Times New Roman" charset="0"/>
                <a:ea typeface="Arial" charset="0"/>
              </a:rPr>
              <a:t>4 </a:t>
            </a:r>
            <a:r>
              <a:rPr lang="en-AU" sz="2900" dirty="0">
                <a:solidFill>
                  <a:schemeClr val="bg1"/>
                </a:solidFill>
                <a:latin typeface="Times New Roman" charset="0"/>
                <a:ea typeface="Arial" charset="0"/>
              </a:rPr>
              <a:t>The one who speaks in a tongue builds up himself, but the one who prophesies builds up the church.  </a:t>
            </a:r>
            <a:r>
              <a:rPr lang="en-AU" sz="2900" b="1" baseline="30000" dirty="0">
                <a:solidFill>
                  <a:schemeClr val="bg1"/>
                </a:solidFill>
                <a:latin typeface="Times New Roman" charset="0"/>
                <a:ea typeface="Arial" charset="0"/>
              </a:rPr>
              <a:t>5 </a:t>
            </a:r>
            <a:r>
              <a:rPr lang="en-AU" sz="2900" dirty="0">
                <a:solidFill>
                  <a:schemeClr val="bg1"/>
                </a:solidFill>
                <a:latin typeface="Times New Roman" charset="0"/>
                <a:ea typeface="Arial" charset="0"/>
              </a:rPr>
              <a:t>Now I want you all to speak in tongues, but even more to prophesy.  The one who prophesies is greater than the one who speaks in tongues, unless someone interprets, so that the church may be built up.</a:t>
            </a:r>
            <a:r>
              <a:rPr lang="en-GB" sz="2900" dirty="0">
                <a:solidFill>
                  <a:schemeClr val="bg1"/>
                </a:solidFill>
              </a:rPr>
              <a:t> </a:t>
            </a:r>
            <a:endParaRPr lang="en-GB" sz="29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9097680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294103" y="816747"/>
            <a:ext cx="3832060" cy="830997"/>
          </a:xfrm>
          <a:prstGeom prst="rect">
            <a:avLst/>
          </a:prstGeom>
          <a:ln w="15875">
            <a:solidFill>
              <a:schemeClr val="bg1"/>
            </a:solidFill>
          </a:ln>
        </p:spPr>
        <p:txBody>
          <a:bodyPr wrap="square">
            <a:spAutoFit/>
          </a:bodyPr>
          <a:lstStyle/>
          <a:p>
            <a:r>
              <a:rPr lang="en-AU" sz="2400" dirty="0" err="1">
                <a:solidFill>
                  <a:schemeClr val="bg1"/>
                </a:solidFill>
                <a:latin typeface="Bwgrkl" charset="0"/>
                <a:ea typeface="Arial" charset="0"/>
                <a:cs typeface="Bwgrkl" charset="0"/>
              </a:rPr>
              <a:t>glw</a:t>
            </a:r>
            <a:r>
              <a:rPr lang="en-AU" sz="2400" dirty="0">
                <a:solidFill>
                  <a:schemeClr val="bg1"/>
                </a:solidFill>
                <a:latin typeface="Bwgrkl" charset="0"/>
                <a:ea typeface="Arial" charset="0"/>
                <a:cs typeface="Bwgrkl" charset="0"/>
              </a:rPr>
              <a:t>/</a:t>
            </a:r>
            <a:r>
              <a:rPr lang="en-AU" sz="2400" dirty="0" err="1">
                <a:solidFill>
                  <a:schemeClr val="bg1"/>
                </a:solidFill>
                <a:latin typeface="Bwgrkl" charset="0"/>
                <a:ea typeface="Arial" charset="0"/>
                <a:cs typeface="Bwgrkl" charset="0"/>
              </a:rPr>
              <a:t>ssa</a:t>
            </a:r>
            <a:r>
              <a:rPr lang="en-AU" sz="2400" dirty="0" smtClean="0">
                <a:solidFill>
                  <a:schemeClr val="bg1"/>
                </a:solidFill>
                <a:latin typeface="Times" charset="0"/>
                <a:ea typeface="Arial" charset="0"/>
                <a:cs typeface="Times New Roman" charset="0"/>
              </a:rPr>
              <a:t> (</a:t>
            </a:r>
            <a:r>
              <a:rPr lang="en-AU" sz="2400" dirty="0" err="1" smtClean="0">
                <a:solidFill>
                  <a:schemeClr val="bg1"/>
                </a:solidFill>
                <a:latin typeface="Times" charset="0"/>
                <a:ea typeface="Arial" charset="0"/>
                <a:cs typeface="Times New Roman" charset="0"/>
              </a:rPr>
              <a:t>glossa</a:t>
            </a:r>
            <a:r>
              <a:rPr lang="en-AU" sz="2400" dirty="0" smtClean="0">
                <a:solidFill>
                  <a:schemeClr val="bg1"/>
                </a:solidFill>
                <a:latin typeface="Times" charset="0"/>
                <a:ea typeface="Arial" charset="0"/>
                <a:cs typeface="Times New Roman" charset="0"/>
              </a:rPr>
              <a:t>) </a:t>
            </a:r>
            <a:r>
              <a:rPr lang="en-AU" sz="2400" dirty="0" smtClean="0">
                <a:solidFill>
                  <a:schemeClr val="bg1"/>
                </a:solidFill>
                <a:latin typeface="Times" charset="0"/>
                <a:ea typeface="Arial" charset="0"/>
                <a:cs typeface="Times New Roman" charset="0"/>
              </a:rPr>
              <a:t>= </a:t>
            </a:r>
            <a:r>
              <a:rPr lang="en-AU" sz="2400" dirty="0" smtClean="0">
                <a:solidFill>
                  <a:schemeClr val="bg1"/>
                </a:solidFill>
                <a:latin typeface="Times" charset="0"/>
                <a:ea typeface="Arial" charset="0"/>
                <a:cs typeface="Times New Roman" charset="0"/>
              </a:rPr>
              <a:t>“tongue;  language;  utterance”</a:t>
            </a:r>
            <a:r>
              <a:rPr lang="en-GB" sz="2400" dirty="0" smtClean="0">
                <a:solidFill>
                  <a:schemeClr val="bg1"/>
                </a:solidFill>
              </a:rPr>
              <a:t> </a:t>
            </a:r>
            <a:endParaRPr lang="en-AU" sz="2400" dirty="0">
              <a:solidFill>
                <a:schemeClr val="bg1"/>
              </a:solidFill>
            </a:endParaRPr>
          </a:p>
        </p:txBody>
      </p:sp>
      <p:sp>
        <p:nvSpPr>
          <p:cNvPr id="6" name="TextBox 5"/>
          <p:cNvSpPr txBox="1"/>
          <p:nvPr/>
        </p:nvSpPr>
        <p:spPr>
          <a:xfrm>
            <a:off x="-22728" y="8837"/>
            <a:ext cx="9122955" cy="830997"/>
          </a:xfrm>
          <a:prstGeom prst="rect">
            <a:avLst/>
          </a:prstGeom>
          <a:noFill/>
          <a:ln w="15875">
            <a:noFill/>
          </a:ln>
        </p:spPr>
        <p:txBody>
          <a:bodyPr wrap="square" rtlCol="0">
            <a:spAutoFit/>
          </a:bodyPr>
          <a:lstStyle/>
          <a:p>
            <a:pPr algn="ctr"/>
            <a:r>
              <a:rPr lang="en-US" sz="2400" dirty="0" smtClean="0">
                <a:solidFill>
                  <a:srgbClr val="FFFF00"/>
                </a:solidFill>
                <a:latin typeface="Comic Sans MS" charset="0"/>
                <a:ea typeface="Comic Sans MS" charset="0"/>
                <a:cs typeface="Comic Sans MS" charset="0"/>
              </a:rPr>
              <a:t>If I speak in the tongues of men and of angels, but have not love, I am a noisy gong or a clanging cymbal...</a:t>
            </a:r>
            <a:endParaRPr lang="en-AU" sz="2400" dirty="0" smtClean="0">
              <a:solidFill>
                <a:srgbClr val="FFFF00"/>
              </a:solidFill>
              <a:latin typeface="Comic Sans MS" charset="0"/>
              <a:ea typeface="Comic Sans MS" charset="0"/>
              <a:cs typeface="Comic Sans MS" charset="0"/>
            </a:endParaRPr>
          </a:p>
        </p:txBody>
      </p:sp>
      <p:sp>
        <p:nvSpPr>
          <p:cNvPr id="10" name="TextBox 9"/>
          <p:cNvSpPr txBox="1"/>
          <p:nvPr/>
        </p:nvSpPr>
        <p:spPr>
          <a:xfrm>
            <a:off x="298091" y="1653979"/>
            <a:ext cx="8871168" cy="1107996"/>
          </a:xfrm>
          <a:prstGeom prst="rect">
            <a:avLst/>
          </a:prstGeom>
          <a:noFill/>
          <a:ln w="15875">
            <a:noFill/>
          </a:ln>
        </p:spPr>
        <p:txBody>
          <a:bodyPr wrap="square" rtlCol="0">
            <a:spAutoFit/>
          </a:bodyPr>
          <a:lstStyle/>
          <a:p>
            <a:pPr marL="457200" indent="-457200">
              <a:buFont typeface="+mj-lt"/>
              <a:buAutoNum type="arabicPeriod"/>
            </a:pPr>
            <a:r>
              <a:rPr lang="en-US" sz="2200" dirty="0" smtClean="0">
                <a:solidFill>
                  <a:schemeClr val="bg1"/>
                </a:solidFill>
                <a:latin typeface="Times New Roman" charset="0"/>
                <a:ea typeface="Times New Roman" charset="0"/>
                <a:cs typeface="Times New Roman" charset="0"/>
              </a:rPr>
              <a:t>Enables people of another language to hear the praising of God</a:t>
            </a:r>
          </a:p>
          <a:p>
            <a:pPr marL="457200" indent="-457200">
              <a:buFont typeface="+mj-lt"/>
              <a:buAutoNum type="arabicPeriod"/>
            </a:pPr>
            <a:r>
              <a:rPr lang="en-US" sz="2200" dirty="0" smtClean="0">
                <a:solidFill>
                  <a:schemeClr val="bg1"/>
                </a:solidFill>
                <a:latin typeface="Times New Roman" charset="0"/>
                <a:ea typeface="Times New Roman" charset="0"/>
                <a:cs typeface="Times New Roman" charset="0"/>
              </a:rPr>
              <a:t>A prayer language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Holy Spirit provides words in prayer</a:t>
            </a:r>
          </a:p>
          <a:p>
            <a:pPr marL="457200" indent="-457200">
              <a:buFont typeface="+mj-lt"/>
              <a:buAutoNum type="arabicPeriod"/>
            </a:pPr>
            <a:r>
              <a:rPr lang="en-US" sz="2200" dirty="0" smtClean="0">
                <a:solidFill>
                  <a:schemeClr val="bg1"/>
                </a:solidFill>
                <a:latin typeface="Times New Roman" charset="0"/>
                <a:ea typeface="Times New Roman" charset="0"/>
                <a:cs typeface="Times New Roman" charset="0"/>
              </a:rPr>
              <a:t>Brings a message from God to a church (also needs gift of interpretation)</a:t>
            </a:r>
            <a:endParaRPr lang="en-AU" sz="2200" dirty="0" smtClean="0">
              <a:solidFill>
                <a:schemeClr val="bg1"/>
              </a:solidFill>
              <a:latin typeface="Times New Roman" charset="0"/>
              <a:ea typeface="Times New Roman" charset="0"/>
              <a:cs typeface="Times New Roman" charset="0"/>
            </a:endParaRPr>
          </a:p>
        </p:txBody>
      </p:sp>
      <p:sp>
        <p:nvSpPr>
          <p:cNvPr id="8" name="Rectangle 7"/>
          <p:cNvSpPr/>
          <p:nvPr/>
        </p:nvSpPr>
        <p:spPr>
          <a:xfrm>
            <a:off x="51498" y="839834"/>
            <a:ext cx="5184576" cy="769441"/>
          </a:xfrm>
          <a:prstGeom prst="rect">
            <a:avLst/>
          </a:prstGeom>
          <a:ln w="15875">
            <a:solidFill>
              <a:srgbClr val="FFFF00"/>
            </a:solidFill>
          </a:ln>
        </p:spPr>
        <p:txBody>
          <a:bodyPr wrap="square">
            <a:spAutoFit/>
          </a:bodyPr>
          <a:lstStyle/>
          <a:p>
            <a:r>
              <a:rPr lang="en-AU" sz="2200" dirty="0" smtClean="0">
                <a:solidFill>
                  <a:srgbClr val="FFFF00"/>
                </a:solidFill>
                <a:latin typeface="Times" charset="0"/>
                <a:ea typeface="Arial" charset="0"/>
                <a:cs typeface="Times New Roman" charset="0"/>
              </a:rPr>
              <a:t>A supernatural ability to speak in another language that you have never learned</a:t>
            </a:r>
            <a:endParaRPr lang="en-AU" sz="2200" dirty="0">
              <a:solidFill>
                <a:srgbClr val="FFFF00"/>
              </a:solidFill>
            </a:endParaRPr>
          </a:p>
        </p:txBody>
      </p:sp>
      <p:sp>
        <p:nvSpPr>
          <p:cNvPr id="2" name="TextBox 1"/>
          <p:cNvSpPr txBox="1"/>
          <p:nvPr/>
        </p:nvSpPr>
        <p:spPr>
          <a:xfrm>
            <a:off x="-22728" y="2707663"/>
            <a:ext cx="4639657" cy="369332"/>
          </a:xfrm>
          <a:prstGeom prst="rect">
            <a:avLst/>
          </a:prstGeom>
          <a:noFill/>
        </p:spPr>
        <p:txBody>
          <a:bodyPr wrap="square" rtlCol="0">
            <a:spAutoFit/>
          </a:bodyPr>
          <a:lstStyle/>
          <a:p>
            <a:r>
              <a:rPr lang="en-AU" u="sng" smtClean="0">
                <a:solidFill>
                  <a:srgbClr val="FFFF00"/>
                </a:solidFill>
              </a:rPr>
              <a:t>Unbiblical </a:t>
            </a:r>
            <a:r>
              <a:rPr lang="en-AU" u="sng" dirty="0" smtClean="0">
                <a:solidFill>
                  <a:srgbClr val="FFFF00"/>
                </a:solidFill>
              </a:rPr>
              <a:t>positions on the Gift of Tongues</a:t>
            </a:r>
            <a:endParaRPr lang="en-AU" u="sng" dirty="0">
              <a:solidFill>
                <a:srgbClr val="FFFF00"/>
              </a:solidFill>
            </a:endParaRPr>
          </a:p>
        </p:txBody>
      </p:sp>
      <p:sp>
        <p:nvSpPr>
          <p:cNvPr id="11" name="TextBox 10"/>
          <p:cNvSpPr txBox="1"/>
          <p:nvPr/>
        </p:nvSpPr>
        <p:spPr>
          <a:xfrm>
            <a:off x="4616929" y="2698368"/>
            <a:ext cx="2654575" cy="430887"/>
          </a:xfrm>
          <a:prstGeom prst="rect">
            <a:avLst/>
          </a:prstGeom>
          <a:noFill/>
          <a:ln w="15875">
            <a:noFill/>
          </a:ln>
        </p:spPr>
        <p:txBody>
          <a:bodyPr wrap="square" rtlCol="0">
            <a:spAutoFit/>
          </a:bodyPr>
          <a:lstStyle/>
          <a:p>
            <a:r>
              <a:rPr lang="en-US" sz="2200" dirty="0" smtClean="0">
                <a:solidFill>
                  <a:srgbClr val="FFFF00"/>
                </a:solidFill>
                <a:latin typeface="Times New Roman" charset="0"/>
                <a:ea typeface="Times New Roman" charset="0"/>
                <a:cs typeface="Times New Roman" charset="0"/>
              </a:rPr>
              <a:t>1.  It is a must-have</a:t>
            </a:r>
            <a:endParaRPr lang="en-AU" sz="2200" dirty="0" smtClean="0">
              <a:solidFill>
                <a:srgbClr val="FFFF00"/>
              </a:solidFill>
              <a:latin typeface="Times New Roman" charset="0"/>
              <a:ea typeface="Times New Roman" charset="0"/>
              <a:cs typeface="Times New Roman" charset="0"/>
            </a:endParaRPr>
          </a:p>
        </p:txBody>
      </p:sp>
      <p:sp>
        <p:nvSpPr>
          <p:cNvPr id="12" name="TextBox 11"/>
          <p:cNvSpPr txBox="1"/>
          <p:nvPr/>
        </p:nvSpPr>
        <p:spPr>
          <a:xfrm>
            <a:off x="51498" y="4298906"/>
            <a:ext cx="3487577" cy="430887"/>
          </a:xfrm>
          <a:prstGeom prst="rect">
            <a:avLst/>
          </a:prstGeom>
          <a:noFill/>
          <a:ln w="15875">
            <a:noFill/>
          </a:ln>
        </p:spPr>
        <p:txBody>
          <a:bodyPr wrap="square" rtlCol="0">
            <a:spAutoFit/>
          </a:bodyPr>
          <a:lstStyle/>
          <a:p>
            <a:r>
              <a:rPr lang="en-US" sz="2200" dirty="0" smtClean="0">
                <a:solidFill>
                  <a:srgbClr val="FFFF00"/>
                </a:solidFill>
                <a:latin typeface="Times New Roman" charset="0"/>
                <a:ea typeface="Times New Roman" charset="0"/>
                <a:cs typeface="Times New Roman" charset="0"/>
              </a:rPr>
              <a:t>2.  It doesn’t exist any more</a:t>
            </a:r>
            <a:endParaRPr lang="en-AU" sz="2200" dirty="0" smtClean="0">
              <a:solidFill>
                <a:srgbClr val="FFFF00"/>
              </a:solidFill>
              <a:latin typeface="Times New Roman" charset="0"/>
              <a:ea typeface="Times New Roman" charset="0"/>
              <a:cs typeface="Times New Roman" charset="0"/>
            </a:endParaRPr>
          </a:p>
        </p:txBody>
      </p:sp>
      <p:sp>
        <p:nvSpPr>
          <p:cNvPr id="13" name="TextBox 12"/>
          <p:cNvSpPr txBox="1"/>
          <p:nvPr/>
        </p:nvSpPr>
        <p:spPr>
          <a:xfrm>
            <a:off x="151120" y="2995453"/>
            <a:ext cx="8949107" cy="1446550"/>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A test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If you can speak in tongues, you are filled with the Holy Spirit.</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If you can’t speak in tongues, you’re not yet filled with the Holy Spirit.</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Seen as the initial evidence of being filled with the Holy Spirit</a:t>
            </a:r>
          </a:p>
          <a:p>
            <a:pPr marL="342900" indent="-342900">
              <a:buFont typeface="Arial" charset="0"/>
              <a:buChar char="•"/>
            </a:pPr>
            <a:r>
              <a:rPr lang="en-US" sz="2200" dirty="0" smtClean="0">
                <a:solidFill>
                  <a:srgbClr val="FFC000"/>
                </a:solidFill>
                <a:latin typeface="Times New Roman" charset="0"/>
                <a:ea typeface="Times New Roman" charset="0"/>
                <a:cs typeface="Times New Roman" charset="0"/>
              </a:rPr>
              <a:t>Fails to </a:t>
            </a:r>
            <a:r>
              <a:rPr lang="en-US" sz="2200" dirty="0" err="1" smtClean="0">
                <a:solidFill>
                  <a:srgbClr val="FFC000"/>
                </a:solidFill>
                <a:latin typeface="Times New Roman" charset="0"/>
                <a:ea typeface="Times New Roman" charset="0"/>
                <a:cs typeface="Times New Roman" charset="0"/>
              </a:rPr>
              <a:t>recognise</a:t>
            </a:r>
            <a:r>
              <a:rPr lang="en-US" sz="2200" dirty="0" smtClean="0">
                <a:solidFill>
                  <a:srgbClr val="FFC000"/>
                </a:solidFill>
                <a:latin typeface="Times New Roman" charset="0"/>
                <a:ea typeface="Times New Roman" charset="0"/>
                <a:cs typeface="Times New Roman" charset="0"/>
              </a:rPr>
              <a:t> that it is a gift given to a group </a:t>
            </a:r>
            <a:r>
              <a:rPr lang="mr-IN" sz="2200" dirty="0" smtClean="0">
                <a:solidFill>
                  <a:srgbClr val="FFC000"/>
                </a:solidFill>
                <a:latin typeface="Times New Roman" charset="0"/>
                <a:ea typeface="Times New Roman" charset="0"/>
                <a:cs typeface="Times New Roman" charset="0"/>
              </a:rPr>
              <a:t>–</a:t>
            </a:r>
            <a:r>
              <a:rPr lang="en-US" sz="2200" dirty="0" smtClean="0">
                <a:solidFill>
                  <a:srgbClr val="FFC000"/>
                </a:solidFill>
                <a:latin typeface="Times New Roman" charset="0"/>
                <a:ea typeface="Times New Roman" charset="0"/>
                <a:cs typeface="Times New Roman" charset="0"/>
              </a:rPr>
              <a:t> not to every individual</a:t>
            </a:r>
            <a:endParaRPr lang="en-AU" sz="2200" dirty="0" smtClean="0">
              <a:solidFill>
                <a:srgbClr val="FFC000"/>
              </a:solidFill>
              <a:latin typeface="Times New Roman" charset="0"/>
              <a:ea typeface="Times New Roman" charset="0"/>
              <a:cs typeface="Times New Roman" charset="0"/>
            </a:endParaRPr>
          </a:p>
        </p:txBody>
      </p:sp>
      <p:sp>
        <p:nvSpPr>
          <p:cNvPr id="14" name="TextBox 13"/>
          <p:cNvSpPr txBox="1"/>
          <p:nvPr/>
        </p:nvSpPr>
        <p:spPr>
          <a:xfrm>
            <a:off x="406800" y="4618869"/>
            <a:ext cx="8263898" cy="430887"/>
          </a:xfrm>
          <a:prstGeom prst="rect">
            <a:avLst/>
          </a:prstGeom>
          <a:noFill/>
          <a:ln w="15875">
            <a:noFill/>
          </a:ln>
        </p:spPr>
        <p:txBody>
          <a:bodyPr wrap="square" rtlCol="0">
            <a:spAutoFit/>
          </a:bodyPr>
          <a:lstStyle/>
          <a:p>
            <a:r>
              <a:rPr lang="en-US" sz="2200" dirty="0" smtClean="0">
                <a:solidFill>
                  <a:schemeClr val="bg1"/>
                </a:solidFill>
                <a:latin typeface="Times New Roman" charset="0"/>
                <a:ea typeface="Times New Roman" charset="0"/>
                <a:cs typeface="Times New Roman" charset="0"/>
              </a:rPr>
              <a:t>ceased when the New Testament was written</a:t>
            </a:r>
            <a:endParaRPr lang="en-AU" sz="2200" dirty="0" smtClean="0">
              <a:solidFill>
                <a:srgbClr val="FFC000"/>
              </a:solidFill>
              <a:latin typeface="Times New Roman" charset="0"/>
              <a:ea typeface="Times New Roman" charset="0"/>
              <a:cs typeface="Times New Roman" charset="0"/>
            </a:endParaRPr>
          </a:p>
        </p:txBody>
      </p:sp>
      <p:sp>
        <p:nvSpPr>
          <p:cNvPr id="15" name="TextBox 14"/>
          <p:cNvSpPr txBox="1"/>
          <p:nvPr/>
        </p:nvSpPr>
        <p:spPr>
          <a:xfrm>
            <a:off x="3419872" y="4351166"/>
            <a:ext cx="5724128" cy="430887"/>
          </a:xfrm>
          <a:prstGeom prst="rect">
            <a:avLst/>
          </a:prstGeom>
          <a:noFill/>
          <a:ln w="15875">
            <a:noFill/>
          </a:ln>
        </p:spPr>
        <p:txBody>
          <a:bodyPr wrap="square" rtlCol="0">
            <a:spAutoFit/>
          </a:bodyPr>
          <a:lstStyle/>
          <a:p>
            <a:pPr marL="342900" indent="-342900">
              <a:buFont typeface="Arial" charset="0"/>
              <a:buChar char="•"/>
            </a:pPr>
            <a:r>
              <a:rPr lang="en-US" sz="2200" dirty="0" err="1" smtClean="0">
                <a:solidFill>
                  <a:schemeClr val="bg1"/>
                </a:solidFill>
                <a:latin typeface="Times New Roman" charset="0"/>
                <a:ea typeface="Times New Roman" charset="0"/>
                <a:cs typeface="Times New Roman" charset="0"/>
              </a:rPr>
              <a:t>Cessationists</a:t>
            </a:r>
            <a:r>
              <a:rPr lang="en-US" sz="2200" dirty="0" smtClean="0">
                <a:solidFill>
                  <a:schemeClr val="bg1"/>
                </a:solidFill>
                <a:latin typeface="Times New Roman" charset="0"/>
                <a:ea typeface="Times New Roman" charset="0"/>
                <a:cs typeface="Times New Roman" charset="0"/>
              </a:rPr>
              <a:t> believe some Spiritual gifts</a:t>
            </a:r>
            <a:endParaRPr lang="en-AU" sz="2200" dirty="0" smtClean="0">
              <a:solidFill>
                <a:srgbClr val="FFC000"/>
              </a:solidFill>
              <a:latin typeface="Times New Roman" charset="0"/>
              <a:ea typeface="Times New Roman" charset="0"/>
              <a:cs typeface="Times New Roman" charset="0"/>
            </a:endParaRPr>
          </a:p>
        </p:txBody>
      </p:sp>
      <p:sp>
        <p:nvSpPr>
          <p:cNvPr id="16" name="TextBox 15"/>
          <p:cNvSpPr txBox="1"/>
          <p:nvPr/>
        </p:nvSpPr>
        <p:spPr>
          <a:xfrm>
            <a:off x="4543" y="4911193"/>
            <a:ext cx="5143521" cy="430887"/>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Tongues today are fake;  or demonic</a:t>
            </a:r>
            <a:endParaRPr lang="en-AU" sz="2200" dirty="0" smtClean="0">
              <a:solidFill>
                <a:srgbClr val="FFC000"/>
              </a:solidFill>
              <a:latin typeface="Times New Roman" charset="0"/>
              <a:ea typeface="Times New Roman" charset="0"/>
              <a:cs typeface="Times New Roman" charset="0"/>
            </a:endParaRPr>
          </a:p>
        </p:txBody>
      </p:sp>
      <p:sp>
        <p:nvSpPr>
          <p:cNvPr id="17" name="TextBox 16"/>
          <p:cNvSpPr txBox="1"/>
          <p:nvPr/>
        </p:nvSpPr>
        <p:spPr>
          <a:xfrm>
            <a:off x="4544" y="5254497"/>
            <a:ext cx="6437740" cy="430887"/>
          </a:xfrm>
          <a:prstGeom prst="rect">
            <a:avLst/>
          </a:prstGeom>
          <a:noFill/>
          <a:ln w="15875">
            <a:noFill/>
          </a:ln>
        </p:spPr>
        <p:txBody>
          <a:bodyPr wrap="square" rtlCol="0">
            <a:spAutoFit/>
          </a:bodyPr>
          <a:lstStyle/>
          <a:p>
            <a:r>
              <a:rPr lang="en-US" sz="2200" dirty="0" smtClean="0">
                <a:solidFill>
                  <a:srgbClr val="FFFF00"/>
                </a:solidFill>
                <a:latin typeface="Times New Roman" charset="0"/>
                <a:ea typeface="Times New Roman" charset="0"/>
                <a:cs typeface="Times New Roman" charset="0"/>
              </a:rPr>
              <a:t>3.  Tongues are a sign of being saved / or unsaved</a:t>
            </a:r>
            <a:endParaRPr lang="en-AU" sz="2200" dirty="0" smtClean="0">
              <a:solidFill>
                <a:srgbClr val="FFFF00"/>
              </a:solidFill>
              <a:latin typeface="Times New Roman" charset="0"/>
              <a:ea typeface="Times New Roman" charset="0"/>
              <a:cs typeface="Times New Roman" charset="0"/>
            </a:endParaRPr>
          </a:p>
        </p:txBody>
      </p:sp>
      <p:sp>
        <p:nvSpPr>
          <p:cNvPr id="3" name="TextBox 2"/>
          <p:cNvSpPr txBox="1"/>
          <p:nvPr/>
        </p:nvSpPr>
        <p:spPr>
          <a:xfrm>
            <a:off x="5868143" y="4712662"/>
            <a:ext cx="3039205" cy="646331"/>
          </a:xfrm>
          <a:prstGeom prst="rect">
            <a:avLst/>
          </a:prstGeom>
          <a:noFill/>
          <a:ln w="15875">
            <a:solidFill>
              <a:schemeClr val="bg1"/>
            </a:solidFill>
          </a:ln>
        </p:spPr>
        <p:txBody>
          <a:bodyPr wrap="square" rtlCol="0">
            <a:spAutoFit/>
          </a:bodyPr>
          <a:lstStyle/>
          <a:p>
            <a:r>
              <a:rPr lang="en-AU" dirty="0" smtClean="0">
                <a:solidFill>
                  <a:srgbClr val="FFC000"/>
                </a:solidFill>
              </a:rPr>
              <a:t>Ignores v39</a:t>
            </a:r>
            <a:r>
              <a:rPr lang="en-AU" dirty="0" smtClean="0">
                <a:solidFill>
                  <a:schemeClr val="bg1"/>
                </a:solidFill>
              </a:rPr>
              <a:t> </a:t>
            </a:r>
            <a:r>
              <a:rPr lang="en-AU" dirty="0" smtClean="0">
                <a:solidFill>
                  <a:schemeClr val="bg1"/>
                </a:solidFill>
                <a:latin typeface="Comic Sans MS" charset="0"/>
                <a:ea typeface="Comic Sans MS" charset="0"/>
                <a:cs typeface="Comic Sans MS" charset="0"/>
              </a:rPr>
              <a:t>Do not forbid speaking in tongues</a:t>
            </a:r>
            <a:endParaRPr lang="en-AU" dirty="0">
              <a:solidFill>
                <a:schemeClr val="bg1"/>
              </a:solidFill>
              <a:latin typeface="Comic Sans MS" charset="0"/>
              <a:ea typeface="Comic Sans MS" charset="0"/>
              <a:cs typeface="Comic Sans MS" charset="0"/>
            </a:endParaRPr>
          </a:p>
        </p:txBody>
      </p:sp>
    </p:spTree>
    <p:extLst>
      <p:ext uri="{BB962C8B-B14F-4D97-AF65-F5344CB8AC3E}">
        <p14:creationId xmlns:p14="http://schemas.microsoft.com/office/powerpoint/2010/main" val="870300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277157" y="18316"/>
            <a:ext cx="3832060" cy="830997"/>
          </a:xfrm>
          <a:prstGeom prst="rect">
            <a:avLst/>
          </a:prstGeom>
          <a:ln w="15875">
            <a:solidFill>
              <a:schemeClr val="bg1"/>
            </a:solidFill>
          </a:ln>
        </p:spPr>
        <p:txBody>
          <a:bodyPr wrap="square">
            <a:spAutoFit/>
          </a:bodyPr>
          <a:lstStyle/>
          <a:p>
            <a:r>
              <a:rPr lang="en-AU" sz="2400" dirty="0" err="1">
                <a:solidFill>
                  <a:schemeClr val="bg1"/>
                </a:solidFill>
                <a:latin typeface="Bwgrkl" charset="0"/>
                <a:ea typeface="Arial" charset="0"/>
                <a:cs typeface="Bwgrkl" charset="0"/>
              </a:rPr>
              <a:t>glw</a:t>
            </a:r>
            <a:r>
              <a:rPr lang="en-AU" sz="2400" dirty="0">
                <a:solidFill>
                  <a:schemeClr val="bg1"/>
                </a:solidFill>
                <a:latin typeface="Bwgrkl" charset="0"/>
                <a:ea typeface="Arial" charset="0"/>
                <a:cs typeface="Bwgrkl" charset="0"/>
              </a:rPr>
              <a:t>/</a:t>
            </a:r>
            <a:r>
              <a:rPr lang="en-AU" sz="2400" dirty="0" err="1">
                <a:solidFill>
                  <a:schemeClr val="bg1"/>
                </a:solidFill>
                <a:latin typeface="Bwgrkl" charset="0"/>
                <a:ea typeface="Arial" charset="0"/>
                <a:cs typeface="Bwgrkl" charset="0"/>
              </a:rPr>
              <a:t>ssa</a:t>
            </a:r>
            <a:r>
              <a:rPr lang="en-AU" sz="2400" dirty="0" smtClean="0">
                <a:solidFill>
                  <a:schemeClr val="bg1"/>
                </a:solidFill>
                <a:latin typeface="Times" charset="0"/>
                <a:ea typeface="Arial" charset="0"/>
                <a:cs typeface="Times New Roman" charset="0"/>
              </a:rPr>
              <a:t> (</a:t>
            </a:r>
            <a:r>
              <a:rPr lang="en-AU" sz="2400" dirty="0" err="1" smtClean="0">
                <a:solidFill>
                  <a:schemeClr val="bg1"/>
                </a:solidFill>
                <a:latin typeface="Times" charset="0"/>
                <a:ea typeface="Arial" charset="0"/>
                <a:cs typeface="Times New Roman" charset="0"/>
              </a:rPr>
              <a:t>glossa</a:t>
            </a:r>
            <a:r>
              <a:rPr lang="en-AU" sz="2400" dirty="0" smtClean="0">
                <a:solidFill>
                  <a:schemeClr val="bg1"/>
                </a:solidFill>
                <a:latin typeface="Times" charset="0"/>
                <a:ea typeface="Arial" charset="0"/>
                <a:cs typeface="Times New Roman" charset="0"/>
              </a:rPr>
              <a:t>) </a:t>
            </a:r>
            <a:r>
              <a:rPr lang="en-AU" sz="2400" dirty="0" smtClean="0">
                <a:solidFill>
                  <a:schemeClr val="bg1"/>
                </a:solidFill>
                <a:latin typeface="Times" charset="0"/>
                <a:ea typeface="Arial" charset="0"/>
                <a:cs typeface="Times New Roman" charset="0"/>
              </a:rPr>
              <a:t>= </a:t>
            </a:r>
            <a:r>
              <a:rPr lang="en-AU" sz="2400" dirty="0" smtClean="0">
                <a:solidFill>
                  <a:schemeClr val="bg1"/>
                </a:solidFill>
                <a:latin typeface="Times" charset="0"/>
                <a:ea typeface="Arial" charset="0"/>
                <a:cs typeface="Times New Roman" charset="0"/>
              </a:rPr>
              <a:t>“tongue;  language;  utterance”</a:t>
            </a:r>
            <a:r>
              <a:rPr lang="en-GB" sz="2400" dirty="0" smtClean="0">
                <a:solidFill>
                  <a:schemeClr val="bg1"/>
                </a:solidFill>
              </a:rPr>
              <a:t> </a:t>
            </a:r>
            <a:endParaRPr lang="en-AU" sz="2400" dirty="0">
              <a:solidFill>
                <a:schemeClr val="bg1"/>
              </a:solidFill>
            </a:endParaRPr>
          </a:p>
        </p:txBody>
      </p:sp>
      <p:sp>
        <p:nvSpPr>
          <p:cNvPr id="10" name="TextBox 9"/>
          <p:cNvSpPr txBox="1"/>
          <p:nvPr/>
        </p:nvSpPr>
        <p:spPr>
          <a:xfrm>
            <a:off x="281145" y="855548"/>
            <a:ext cx="8871168" cy="1107996"/>
          </a:xfrm>
          <a:prstGeom prst="rect">
            <a:avLst/>
          </a:prstGeom>
          <a:noFill/>
          <a:ln w="15875">
            <a:noFill/>
          </a:ln>
        </p:spPr>
        <p:txBody>
          <a:bodyPr wrap="square" rtlCol="0">
            <a:spAutoFit/>
          </a:bodyPr>
          <a:lstStyle/>
          <a:p>
            <a:pPr marL="457200" indent="-457200">
              <a:buFont typeface="+mj-lt"/>
              <a:buAutoNum type="arabicPeriod"/>
            </a:pPr>
            <a:r>
              <a:rPr lang="en-US" sz="2200" dirty="0" smtClean="0">
                <a:solidFill>
                  <a:schemeClr val="bg1"/>
                </a:solidFill>
                <a:latin typeface="Times New Roman" charset="0"/>
                <a:ea typeface="Times New Roman" charset="0"/>
                <a:cs typeface="Times New Roman" charset="0"/>
              </a:rPr>
              <a:t>Enables people of another language to hear the praising of God</a:t>
            </a:r>
          </a:p>
          <a:p>
            <a:pPr marL="457200" indent="-457200">
              <a:buFont typeface="+mj-lt"/>
              <a:buAutoNum type="arabicPeriod"/>
            </a:pPr>
            <a:r>
              <a:rPr lang="en-US" sz="2200" dirty="0" smtClean="0">
                <a:solidFill>
                  <a:schemeClr val="bg1"/>
                </a:solidFill>
                <a:latin typeface="Times New Roman" charset="0"/>
                <a:ea typeface="Times New Roman" charset="0"/>
                <a:cs typeface="Times New Roman" charset="0"/>
              </a:rPr>
              <a:t>A prayer language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Holy Spirit provides words in prayer</a:t>
            </a:r>
          </a:p>
          <a:p>
            <a:pPr marL="457200" indent="-457200">
              <a:buFont typeface="+mj-lt"/>
              <a:buAutoNum type="arabicPeriod"/>
            </a:pPr>
            <a:r>
              <a:rPr lang="en-US" sz="2200" dirty="0" smtClean="0">
                <a:solidFill>
                  <a:schemeClr val="bg1"/>
                </a:solidFill>
                <a:latin typeface="Times New Roman" charset="0"/>
                <a:ea typeface="Times New Roman" charset="0"/>
                <a:cs typeface="Times New Roman" charset="0"/>
              </a:rPr>
              <a:t>Brings a message from God to a church (also needs gift of interpretation)</a:t>
            </a:r>
            <a:endParaRPr lang="en-AU" sz="2200" dirty="0" smtClean="0">
              <a:solidFill>
                <a:schemeClr val="bg1"/>
              </a:solidFill>
              <a:latin typeface="Times New Roman" charset="0"/>
              <a:ea typeface="Times New Roman" charset="0"/>
              <a:cs typeface="Times New Roman" charset="0"/>
            </a:endParaRPr>
          </a:p>
        </p:txBody>
      </p:sp>
      <p:sp>
        <p:nvSpPr>
          <p:cNvPr id="8" name="Rectangle 7"/>
          <p:cNvSpPr/>
          <p:nvPr/>
        </p:nvSpPr>
        <p:spPr>
          <a:xfrm>
            <a:off x="34552" y="41403"/>
            <a:ext cx="5184576" cy="769441"/>
          </a:xfrm>
          <a:prstGeom prst="rect">
            <a:avLst/>
          </a:prstGeom>
          <a:ln w="15875">
            <a:solidFill>
              <a:srgbClr val="FFFF00"/>
            </a:solidFill>
          </a:ln>
        </p:spPr>
        <p:txBody>
          <a:bodyPr wrap="square">
            <a:spAutoFit/>
          </a:bodyPr>
          <a:lstStyle/>
          <a:p>
            <a:r>
              <a:rPr lang="en-AU" sz="2200" dirty="0" smtClean="0">
                <a:solidFill>
                  <a:srgbClr val="FFFF00"/>
                </a:solidFill>
                <a:latin typeface="Times" charset="0"/>
                <a:ea typeface="Arial" charset="0"/>
                <a:cs typeface="Times New Roman" charset="0"/>
              </a:rPr>
              <a:t>A supernatural ability to speak in another language that you have never learned</a:t>
            </a:r>
            <a:endParaRPr lang="en-AU" sz="2200" dirty="0">
              <a:solidFill>
                <a:srgbClr val="FFFF00"/>
              </a:solidFill>
            </a:endParaRPr>
          </a:p>
        </p:txBody>
      </p:sp>
      <p:sp>
        <p:nvSpPr>
          <p:cNvPr id="2" name="TextBox 1"/>
          <p:cNvSpPr txBox="1"/>
          <p:nvPr/>
        </p:nvSpPr>
        <p:spPr>
          <a:xfrm>
            <a:off x="-39674" y="1909232"/>
            <a:ext cx="4639657" cy="369332"/>
          </a:xfrm>
          <a:prstGeom prst="rect">
            <a:avLst/>
          </a:prstGeom>
          <a:noFill/>
        </p:spPr>
        <p:txBody>
          <a:bodyPr wrap="square" rtlCol="0">
            <a:spAutoFit/>
          </a:bodyPr>
          <a:lstStyle/>
          <a:p>
            <a:r>
              <a:rPr lang="en-AU" u="sng" smtClean="0">
                <a:solidFill>
                  <a:srgbClr val="FFFF00"/>
                </a:solidFill>
              </a:rPr>
              <a:t>Unbiblical </a:t>
            </a:r>
            <a:r>
              <a:rPr lang="en-AU" u="sng" dirty="0" smtClean="0">
                <a:solidFill>
                  <a:srgbClr val="FFFF00"/>
                </a:solidFill>
              </a:rPr>
              <a:t>positions on the Gift of Tongues</a:t>
            </a:r>
            <a:endParaRPr lang="en-AU" u="sng" dirty="0">
              <a:solidFill>
                <a:srgbClr val="FFFF00"/>
              </a:solidFill>
            </a:endParaRPr>
          </a:p>
        </p:txBody>
      </p:sp>
      <p:sp>
        <p:nvSpPr>
          <p:cNvPr id="11" name="TextBox 10"/>
          <p:cNvSpPr txBox="1"/>
          <p:nvPr/>
        </p:nvSpPr>
        <p:spPr>
          <a:xfrm>
            <a:off x="522606" y="2223691"/>
            <a:ext cx="8604448" cy="1107996"/>
          </a:xfrm>
          <a:prstGeom prst="rect">
            <a:avLst/>
          </a:prstGeom>
          <a:noFill/>
          <a:ln w="15875">
            <a:noFill/>
          </a:ln>
        </p:spPr>
        <p:txBody>
          <a:bodyPr wrap="square" rtlCol="0">
            <a:spAutoFit/>
          </a:bodyPr>
          <a:lstStyle/>
          <a:p>
            <a:pPr marL="457200" indent="-457200">
              <a:buAutoNum type="arabicPeriod"/>
            </a:pPr>
            <a:r>
              <a:rPr lang="en-US" sz="2200" dirty="0" smtClean="0">
                <a:solidFill>
                  <a:srgbClr val="FFFF00"/>
                </a:solidFill>
                <a:latin typeface="Times New Roman" charset="0"/>
                <a:ea typeface="Times New Roman" charset="0"/>
                <a:cs typeface="Times New Roman" charset="0"/>
              </a:rPr>
              <a:t>If you don’t speak in tongues, you’re not filled with the Holy Spirit</a:t>
            </a:r>
          </a:p>
          <a:p>
            <a:pPr marL="457200" indent="-457200">
              <a:buAutoNum type="arabicPeriod"/>
            </a:pPr>
            <a:r>
              <a:rPr lang="en-US" sz="2200" dirty="0" smtClean="0">
                <a:solidFill>
                  <a:srgbClr val="FFFF00"/>
                </a:solidFill>
                <a:latin typeface="Times New Roman" charset="0"/>
                <a:ea typeface="Times New Roman" charset="0"/>
                <a:cs typeface="Times New Roman" charset="0"/>
              </a:rPr>
              <a:t>If you do speak in tongues, you’re a fake or demonic</a:t>
            </a:r>
          </a:p>
          <a:p>
            <a:pPr marL="457200" indent="-457200">
              <a:buAutoNum type="arabicPeriod"/>
            </a:pPr>
            <a:r>
              <a:rPr lang="en-US" sz="2200" dirty="0" smtClean="0">
                <a:solidFill>
                  <a:srgbClr val="FFFF00"/>
                </a:solidFill>
                <a:latin typeface="Times New Roman" charset="0"/>
                <a:ea typeface="Times New Roman" charset="0"/>
                <a:cs typeface="Times New Roman" charset="0"/>
              </a:rPr>
              <a:t>If you don’t speak in tongues, you’re not saved</a:t>
            </a:r>
            <a:endParaRPr lang="en-AU" sz="2200" dirty="0" smtClean="0">
              <a:solidFill>
                <a:srgbClr val="FFFF00"/>
              </a:solidFill>
              <a:latin typeface="Times New Roman" charset="0"/>
              <a:ea typeface="Times New Roman" charset="0"/>
              <a:cs typeface="Times New Roman" charset="0"/>
            </a:endParaRPr>
          </a:p>
        </p:txBody>
      </p:sp>
      <p:sp>
        <p:nvSpPr>
          <p:cNvPr id="18" name="TextBox 17"/>
          <p:cNvSpPr txBox="1"/>
          <p:nvPr/>
        </p:nvSpPr>
        <p:spPr>
          <a:xfrm>
            <a:off x="-42446" y="3270166"/>
            <a:ext cx="4639657" cy="369332"/>
          </a:xfrm>
          <a:prstGeom prst="rect">
            <a:avLst/>
          </a:prstGeom>
          <a:noFill/>
        </p:spPr>
        <p:txBody>
          <a:bodyPr wrap="square" rtlCol="0">
            <a:spAutoFit/>
          </a:bodyPr>
          <a:lstStyle/>
          <a:p>
            <a:r>
              <a:rPr lang="en-AU" u="sng" dirty="0" smtClean="0">
                <a:solidFill>
                  <a:srgbClr val="FFFF00"/>
                </a:solidFill>
              </a:rPr>
              <a:t>What the Bible teaches:</a:t>
            </a:r>
            <a:endParaRPr lang="en-AU" u="sng" dirty="0">
              <a:solidFill>
                <a:srgbClr val="FFFF00"/>
              </a:solidFill>
            </a:endParaRPr>
          </a:p>
        </p:txBody>
      </p:sp>
      <p:sp>
        <p:nvSpPr>
          <p:cNvPr id="19" name="TextBox 18"/>
          <p:cNvSpPr txBox="1"/>
          <p:nvPr/>
        </p:nvSpPr>
        <p:spPr>
          <a:xfrm>
            <a:off x="1752894" y="3497095"/>
            <a:ext cx="5688633" cy="954107"/>
          </a:xfrm>
          <a:prstGeom prst="rect">
            <a:avLst/>
          </a:prstGeom>
          <a:noFill/>
          <a:ln w="15875">
            <a:noFill/>
          </a:ln>
        </p:spPr>
        <p:txBody>
          <a:bodyPr wrap="square" rtlCol="0">
            <a:spAutoFit/>
          </a:bodyPr>
          <a:lstStyle/>
          <a:p>
            <a:r>
              <a:rPr lang="en-US" sz="2800" dirty="0" smtClean="0">
                <a:solidFill>
                  <a:srgbClr val="FFFF00"/>
                </a:solidFill>
                <a:latin typeface="Times New Roman" charset="0"/>
                <a:ea typeface="Times New Roman" charset="0"/>
                <a:cs typeface="Times New Roman" charset="0"/>
              </a:rPr>
              <a:t>The gift of languages, is a Spiritual Gift, given to some people, but not all</a:t>
            </a:r>
            <a:endParaRPr lang="en-AU" sz="2800" dirty="0" smtClean="0">
              <a:solidFill>
                <a:srgbClr val="FFFF00"/>
              </a:solidFill>
              <a:latin typeface="Times New Roman" charset="0"/>
              <a:ea typeface="Times New Roman" charset="0"/>
              <a:cs typeface="Times New Roman" charset="0"/>
            </a:endParaRPr>
          </a:p>
        </p:txBody>
      </p:sp>
      <p:sp>
        <p:nvSpPr>
          <p:cNvPr id="20" name="Rectangle 19"/>
          <p:cNvSpPr/>
          <p:nvPr/>
        </p:nvSpPr>
        <p:spPr>
          <a:xfrm>
            <a:off x="281145" y="4450968"/>
            <a:ext cx="7649794" cy="1200329"/>
          </a:xfrm>
          <a:prstGeom prst="rect">
            <a:avLst/>
          </a:prstGeom>
          <a:ln w="15875">
            <a:solidFill>
              <a:schemeClr val="bg1"/>
            </a:solidFill>
          </a:ln>
        </p:spPr>
        <p:txBody>
          <a:bodyPr wrap="square">
            <a:spAutoFit/>
          </a:bodyPr>
          <a:lstStyle/>
          <a:p>
            <a:r>
              <a:rPr lang="en-AU" sz="2400" dirty="0" smtClean="0">
                <a:solidFill>
                  <a:schemeClr val="bg1"/>
                </a:solidFill>
                <a:latin typeface="Times" charset="0"/>
                <a:ea typeface="Arial" charset="0"/>
                <a:cs typeface="Times New Roman" charset="0"/>
              </a:rPr>
              <a:t>Don’t be spiritually arrogant:  </a:t>
            </a:r>
          </a:p>
          <a:p>
            <a:pPr marL="342900" indent="-342900">
              <a:buFont typeface="Arial" charset="0"/>
              <a:buChar char="•"/>
            </a:pPr>
            <a:r>
              <a:rPr lang="en-AU" sz="2400" dirty="0" smtClean="0">
                <a:solidFill>
                  <a:schemeClr val="bg1"/>
                </a:solidFill>
                <a:latin typeface="Times" charset="0"/>
                <a:ea typeface="Arial" charset="0"/>
                <a:cs typeface="Times New Roman" charset="0"/>
              </a:rPr>
              <a:t>Don’t consider those without this gift as “unspiritual”</a:t>
            </a:r>
          </a:p>
          <a:p>
            <a:pPr marL="342900" indent="-342900">
              <a:buFont typeface="Arial" charset="0"/>
              <a:buChar char="•"/>
            </a:pPr>
            <a:r>
              <a:rPr lang="en-AU" sz="2400" dirty="0" smtClean="0">
                <a:solidFill>
                  <a:schemeClr val="bg1"/>
                </a:solidFill>
                <a:latin typeface="Times" charset="0"/>
                <a:ea typeface="Arial" charset="0"/>
                <a:cs typeface="Times New Roman" charset="0"/>
              </a:rPr>
              <a:t>Don’t judge by saying “this isn’t from God”</a:t>
            </a:r>
            <a:endParaRPr lang="en-AU" sz="2400" dirty="0">
              <a:solidFill>
                <a:schemeClr val="bg1"/>
              </a:solidFill>
            </a:endParaRPr>
          </a:p>
        </p:txBody>
      </p:sp>
      <p:sp>
        <p:nvSpPr>
          <p:cNvPr id="21" name="TextBox 20"/>
          <p:cNvSpPr txBox="1"/>
          <p:nvPr/>
        </p:nvSpPr>
        <p:spPr>
          <a:xfrm>
            <a:off x="7076581" y="2635731"/>
            <a:ext cx="1942372" cy="923330"/>
          </a:xfrm>
          <a:prstGeom prst="rect">
            <a:avLst/>
          </a:prstGeom>
          <a:noFill/>
          <a:ln w="15875">
            <a:solidFill>
              <a:schemeClr val="bg1"/>
            </a:solidFill>
          </a:ln>
        </p:spPr>
        <p:txBody>
          <a:bodyPr wrap="square" rtlCol="0">
            <a:spAutoFit/>
          </a:bodyPr>
          <a:lstStyle/>
          <a:p>
            <a:r>
              <a:rPr lang="en-AU" smtClean="0">
                <a:solidFill>
                  <a:schemeClr val="bg1"/>
                </a:solidFill>
                <a:latin typeface="Comic Sans MS" charset="0"/>
                <a:ea typeface="Comic Sans MS" charset="0"/>
                <a:cs typeface="Comic Sans MS" charset="0"/>
              </a:rPr>
              <a:t>Do </a:t>
            </a:r>
            <a:r>
              <a:rPr lang="en-AU" dirty="0" smtClean="0">
                <a:solidFill>
                  <a:schemeClr val="bg1"/>
                </a:solidFill>
                <a:latin typeface="Comic Sans MS" charset="0"/>
                <a:ea typeface="Comic Sans MS" charset="0"/>
                <a:cs typeface="Comic Sans MS" charset="0"/>
              </a:rPr>
              <a:t>not forbid speaking in tongues</a:t>
            </a:r>
            <a:endParaRPr lang="en-AU" dirty="0">
              <a:solidFill>
                <a:schemeClr val="bg1"/>
              </a:solidFill>
              <a:latin typeface="Comic Sans MS" charset="0"/>
              <a:ea typeface="Comic Sans MS" charset="0"/>
              <a:cs typeface="Comic Sans MS" charset="0"/>
            </a:endParaRPr>
          </a:p>
        </p:txBody>
      </p:sp>
    </p:spTree>
    <p:extLst>
      <p:ext uri="{BB962C8B-B14F-4D97-AF65-F5344CB8AC3E}">
        <p14:creationId xmlns:p14="http://schemas.microsoft.com/office/powerpoint/2010/main" val="2126126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3395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100" b="1" baseline="30000" dirty="0">
                <a:solidFill>
                  <a:schemeClr val="bg1"/>
                </a:solidFill>
                <a:latin typeface="Times New Roman" charset="0"/>
                <a:ea typeface="Arial" charset="0"/>
              </a:rPr>
              <a:t>6 </a:t>
            </a:r>
            <a:r>
              <a:rPr lang="en-AU" sz="3100" dirty="0">
                <a:solidFill>
                  <a:schemeClr val="bg1"/>
                </a:solidFill>
                <a:latin typeface="Times New Roman" charset="0"/>
                <a:ea typeface="Arial" charset="0"/>
              </a:rPr>
              <a:t>Now, brothers, if I come to you speaking in tongues, how will I benefit you unless I bring you some revelation or knowledge or prophecy or teaching?  </a:t>
            </a:r>
            <a:r>
              <a:rPr lang="en-AU" sz="3100" b="1" baseline="30000" dirty="0">
                <a:solidFill>
                  <a:schemeClr val="bg1"/>
                </a:solidFill>
                <a:latin typeface="Times New Roman" charset="0"/>
                <a:ea typeface="Arial" charset="0"/>
              </a:rPr>
              <a:t>7 </a:t>
            </a:r>
            <a:r>
              <a:rPr lang="en-AU" sz="3100" dirty="0">
                <a:solidFill>
                  <a:schemeClr val="bg1"/>
                </a:solidFill>
                <a:latin typeface="Times New Roman" charset="0"/>
                <a:ea typeface="Arial" charset="0"/>
              </a:rPr>
              <a:t>If even lifeless instruments, such as the flute or the harp, do not give distinct notes, how will anyone know what is played?  </a:t>
            </a:r>
            <a:r>
              <a:rPr lang="en-AU" sz="3100" b="1" baseline="30000" dirty="0">
                <a:solidFill>
                  <a:schemeClr val="bg1"/>
                </a:solidFill>
                <a:latin typeface="Times New Roman" charset="0"/>
                <a:ea typeface="Arial" charset="0"/>
              </a:rPr>
              <a:t>8 </a:t>
            </a:r>
            <a:r>
              <a:rPr lang="en-AU" sz="3100" dirty="0">
                <a:solidFill>
                  <a:schemeClr val="bg1"/>
                </a:solidFill>
                <a:latin typeface="Times New Roman" charset="0"/>
                <a:ea typeface="Arial" charset="0"/>
              </a:rPr>
              <a:t>And if the bugle gives an indistinct sound, who will get ready for battle?  </a:t>
            </a:r>
            <a:r>
              <a:rPr lang="en-AU" sz="3100" b="1" baseline="30000" dirty="0">
                <a:solidFill>
                  <a:schemeClr val="bg1"/>
                </a:solidFill>
                <a:latin typeface="Times New Roman" charset="0"/>
                <a:ea typeface="Arial" charset="0"/>
              </a:rPr>
              <a:t>9 </a:t>
            </a:r>
            <a:r>
              <a:rPr lang="en-AU" sz="3100" dirty="0">
                <a:solidFill>
                  <a:schemeClr val="bg1"/>
                </a:solidFill>
                <a:latin typeface="Times New Roman" charset="0"/>
                <a:ea typeface="Arial" charset="0"/>
              </a:rPr>
              <a:t>So with yourselves, if with your tongue you utter speech that is not intelligible, how will anyone know what is said?  For you will be speaking into the air.</a:t>
            </a:r>
            <a:r>
              <a:rPr lang="en-GB" sz="3100" dirty="0">
                <a:solidFill>
                  <a:schemeClr val="bg1"/>
                </a:solidFill>
              </a:rPr>
              <a:t> </a:t>
            </a:r>
            <a:endParaRPr lang="en-GB" sz="31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3919453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23683"/>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900" b="1" baseline="30000" dirty="0">
                <a:solidFill>
                  <a:schemeClr val="bg1"/>
                </a:solidFill>
                <a:latin typeface="Times New Roman" charset="0"/>
                <a:ea typeface="Arial" charset="0"/>
                <a:cs typeface="Times New Roman" charset="0"/>
              </a:rPr>
              <a:t>10 </a:t>
            </a:r>
            <a:r>
              <a:rPr lang="en-AU" sz="2900" dirty="0">
                <a:solidFill>
                  <a:schemeClr val="bg1"/>
                </a:solidFill>
                <a:latin typeface="Times New Roman" charset="0"/>
                <a:ea typeface="Arial" charset="0"/>
                <a:cs typeface="Times New Roman" charset="0"/>
              </a:rPr>
              <a:t>There are doubtless many different languages in the world, and none is without meaning, </a:t>
            </a:r>
            <a:r>
              <a:rPr lang="en-AU" sz="2900" b="1" baseline="30000" dirty="0">
                <a:solidFill>
                  <a:schemeClr val="bg1"/>
                </a:solidFill>
                <a:latin typeface="Times New Roman" charset="0"/>
                <a:ea typeface="Arial" charset="0"/>
                <a:cs typeface="Times New Roman" charset="0"/>
              </a:rPr>
              <a:t>11 </a:t>
            </a:r>
            <a:r>
              <a:rPr lang="en-AU" sz="2900" dirty="0">
                <a:solidFill>
                  <a:schemeClr val="bg1"/>
                </a:solidFill>
                <a:latin typeface="Times New Roman" charset="0"/>
                <a:ea typeface="Arial" charset="0"/>
                <a:cs typeface="Times New Roman" charset="0"/>
              </a:rPr>
              <a:t>but if I do not know the meaning of the language, I will be a foreigner to the speaker and the speaker a foreigner to me.  </a:t>
            </a:r>
            <a:r>
              <a:rPr lang="en-AU" sz="2900" b="1" baseline="30000" dirty="0">
                <a:solidFill>
                  <a:schemeClr val="bg1"/>
                </a:solidFill>
                <a:latin typeface="Times New Roman" charset="0"/>
                <a:ea typeface="Arial" charset="0"/>
                <a:cs typeface="Times New Roman" charset="0"/>
              </a:rPr>
              <a:t>12 </a:t>
            </a:r>
            <a:r>
              <a:rPr lang="en-AU" sz="2900" dirty="0">
                <a:solidFill>
                  <a:schemeClr val="bg1"/>
                </a:solidFill>
                <a:latin typeface="Times New Roman" charset="0"/>
                <a:ea typeface="Arial" charset="0"/>
                <a:cs typeface="Times New Roman" charset="0"/>
              </a:rPr>
              <a:t>So with yourselves, since you are eager for manifestations of the Spirit, strive to excel in building up the church. </a:t>
            </a:r>
            <a:endParaRPr lang="en-GB" sz="2900" dirty="0">
              <a:solidFill>
                <a:schemeClr val="bg1"/>
              </a:solidFill>
              <a:latin typeface="Calibri" charset="0"/>
              <a:ea typeface="Arial" charset="0"/>
              <a:cs typeface="Times New Roman" charset="0"/>
            </a:endParaRPr>
          </a:p>
          <a:p>
            <a:pPr indent="152400">
              <a:lnSpc>
                <a:spcPct val="115000"/>
              </a:lnSpc>
              <a:spcAft>
                <a:spcPts val="0"/>
              </a:spcAft>
            </a:pPr>
            <a:r>
              <a:rPr lang="en-AU" sz="2900" dirty="0">
                <a:solidFill>
                  <a:schemeClr val="bg1"/>
                </a:solidFill>
                <a:latin typeface="Times New Roman" charset="0"/>
                <a:ea typeface="Arial" charset="0"/>
                <a:cs typeface="Times New Roman" charset="0"/>
              </a:rPr>
              <a:t> </a:t>
            </a:r>
            <a:endParaRPr lang="en-GB" sz="2900" dirty="0">
              <a:solidFill>
                <a:schemeClr val="bg1"/>
              </a:solidFill>
              <a:latin typeface="Calibri" charset="0"/>
              <a:ea typeface="Arial" charset="0"/>
              <a:cs typeface="Times New Roman" charset="0"/>
            </a:endParaRPr>
          </a:p>
          <a:p>
            <a:r>
              <a:rPr lang="en-AU" sz="2900" b="1" baseline="30000" dirty="0">
                <a:solidFill>
                  <a:schemeClr val="bg1"/>
                </a:solidFill>
                <a:latin typeface="Times New Roman" charset="0"/>
                <a:ea typeface="Arial" charset="0"/>
              </a:rPr>
              <a:t>13 </a:t>
            </a:r>
            <a:r>
              <a:rPr lang="en-AU" sz="2900" dirty="0">
                <a:solidFill>
                  <a:schemeClr val="bg1"/>
                </a:solidFill>
                <a:latin typeface="Times New Roman" charset="0"/>
                <a:ea typeface="Arial" charset="0"/>
              </a:rPr>
              <a:t>Therefore, one who speaks in a tongue should pray that he may interpret.  </a:t>
            </a:r>
            <a:r>
              <a:rPr lang="en-AU" sz="2900" b="1" baseline="30000" dirty="0">
                <a:solidFill>
                  <a:schemeClr val="bg1"/>
                </a:solidFill>
                <a:latin typeface="Times New Roman" charset="0"/>
                <a:ea typeface="Arial" charset="0"/>
              </a:rPr>
              <a:t>14 </a:t>
            </a:r>
            <a:r>
              <a:rPr lang="en-AU" sz="2900" dirty="0">
                <a:solidFill>
                  <a:schemeClr val="bg1"/>
                </a:solidFill>
                <a:latin typeface="Times New Roman" charset="0"/>
                <a:ea typeface="Arial" charset="0"/>
              </a:rPr>
              <a:t>For if I pray in a tongue, my spirit prays but my mind is unfruitful.</a:t>
            </a:r>
            <a:r>
              <a:rPr lang="en-GB" sz="2900" dirty="0">
                <a:solidFill>
                  <a:schemeClr val="bg1"/>
                </a:solidFill>
              </a:rPr>
              <a:t> </a:t>
            </a:r>
            <a:endParaRPr lang="en-GB" sz="29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1099066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70646"/>
          </a:xfrm>
          <a:prstGeom prst="rect">
            <a:avLst/>
          </a:prstGeom>
          <a:noFill/>
          <a:ln w="9525">
            <a:noFill/>
            <a:miter lim="800000"/>
            <a:headEnd/>
            <a:tailEnd/>
          </a:ln>
        </p:spPr>
        <p:txBody>
          <a:bodyPr wrap="square">
            <a:prstTxWarp prst="textNoShape">
              <a:avLst/>
            </a:prstTxWarp>
            <a:spAutoFit/>
          </a:bodyPr>
          <a:lstStyle/>
          <a:p>
            <a:pPr>
              <a:spcAft>
                <a:spcPts val="0"/>
              </a:spcAft>
            </a:pPr>
            <a:r>
              <a:rPr lang="en-AU" sz="3000" b="1" baseline="30000" dirty="0">
                <a:solidFill>
                  <a:schemeClr val="bg1"/>
                </a:solidFill>
                <a:latin typeface="Times New Roman" charset="0"/>
                <a:ea typeface="Arial" charset="0"/>
              </a:rPr>
              <a:t>15 </a:t>
            </a:r>
            <a:r>
              <a:rPr lang="en-AU" sz="3000" dirty="0">
                <a:solidFill>
                  <a:schemeClr val="bg1"/>
                </a:solidFill>
                <a:latin typeface="Times New Roman" charset="0"/>
                <a:ea typeface="Arial" charset="0"/>
              </a:rPr>
              <a:t>What am I to do?  I will pray with my spirit, but I will pray with my mind also;  I will sing praise with my spirit, but I will sing with my mind also.  </a:t>
            </a:r>
            <a:r>
              <a:rPr lang="en-AU" sz="3000" b="1" baseline="30000" dirty="0">
                <a:solidFill>
                  <a:schemeClr val="bg1"/>
                </a:solidFill>
                <a:latin typeface="Times New Roman" charset="0"/>
                <a:ea typeface="Arial" charset="0"/>
              </a:rPr>
              <a:t>16 </a:t>
            </a:r>
            <a:r>
              <a:rPr lang="en-AU" sz="3000" dirty="0">
                <a:solidFill>
                  <a:schemeClr val="bg1"/>
                </a:solidFill>
                <a:latin typeface="Times New Roman" charset="0"/>
                <a:ea typeface="Arial" charset="0"/>
              </a:rPr>
              <a:t>Otherwise, if you give thanks with your spirit, how can anyone in the position of an outsider say “Amen” to your thanksgiving when he does not know what you are saying?  </a:t>
            </a:r>
            <a:r>
              <a:rPr lang="en-AU" sz="3000" b="1" baseline="30000" dirty="0">
                <a:solidFill>
                  <a:schemeClr val="bg1"/>
                </a:solidFill>
                <a:latin typeface="Times New Roman" charset="0"/>
                <a:ea typeface="Arial" charset="0"/>
              </a:rPr>
              <a:t>17 </a:t>
            </a:r>
            <a:r>
              <a:rPr lang="en-AU" sz="3000" dirty="0">
                <a:solidFill>
                  <a:schemeClr val="bg1"/>
                </a:solidFill>
                <a:latin typeface="Times New Roman" charset="0"/>
                <a:ea typeface="Arial" charset="0"/>
              </a:rPr>
              <a:t>For you may be giving thanks well enough, but the other person is not being built up.  </a:t>
            </a:r>
            <a:r>
              <a:rPr lang="en-AU" sz="3000" b="1" baseline="30000" dirty="0">
                <a:solidFill>
                  <a:schemeClr val="bg1"/>
                </a:solidFill>
                <a:latin typeface="Times New Roman" charset="0"/>
                <a:ea typeface="Arial" charset="0"/>
              </a:rPr>
              <a:t>18 </a:t>
            </a:r>
            <a:r>
              <a:rPr lang="en-AU" sz="3000" dirty="0">
                <a:solidFill>
                  <a:schemeClr val="bg1"/>
                </a:solidFill>
                <a:latin typeface="Times New Roman" charset="0"/>
                <a:ea typeface="Arial" charset="0"/>
              </a:rPr>
              <a:t>I thank God that I speak in tongues more than all of you.  </a:t>
            </a:r>
            <a:r>
              <a:rPr lang="en-AU" sz="3000" b="1" baseline="30000" dirty="0">
                <a:solidFill>
                  <a:schemeClr val="bg1"/>
                </a:solidFill>
                <a:latin typeface="Times New Roman" charset="0"/>
                <a:ea typeface="Arial" charset="0"/>
              </a:rPr>
              <a:t>19 </a:t>
            </a:r>
            <a:r>
              <a:rPr lang="en-AU" sz="3000" dirty="0">
                <a:solidFill>
                  <a:schemeClr val="bg1"/>
                </a:solidFill>
                <a:latin typeface="Times New Roman" charset="0"/>
                <a:ea typeface="Arial" charset="0"/>
              </a:rPr>
              <a:t>Nevertheless, in church I would rather speak five words with my mind in order to instruct others, than ten thousand words in a tongue.</a:t>
            </a:r>
            <a:r>
              <a:rPr lang="en-GB" sz="3000" dirty="0">
                <a:solidFill>
                  <a:schemeClr val="bg1"/>
                </a:solidFill>
              </a:rPr>
              <a:t>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8472882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0778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charset="0"/>
                <a:ea typeface="Arial" charset="0"/>
              </a:rPr>
              <a:t>20 </a:t>
            </a:r>
            <a:r>
              <a:rPr lang="en-AU" sz="2800" dirty="0">
                <a:solidFill>
                  <a:schemeClr val="bg1"/>
                </a:solidFill>
                <a:latin typeface="Times New Roman" charset="0"/>
                <a:ea typeface="Arial" charset="0"/>
              </a:rPr>
              <a:t>Brothers, do not be children in your thinking.  Be infants in evil, but in your thinking be mature.  </a:t>
            </a:r>
            <a:r>
              <a:rPr lang="en-AU" sz="2800" b="1" baseline="30000" dirty="0">
                <a:solidFill>
                  <a:schemeClr val="bg1"/>
                </a:solidFill>
                <a:latin typeface="Times New Roman" charset="0"/>
                <a:ea typeface="Arial" charset="0"/>
              </a:rPr>
              <a:t>21 </a:t>
            </a:r>
            <a:r>
              <a:rPr lang="en-AU" sz="2800" dirty="0">
                <a:solidFill>
                  <a:schemeClr val="bg1"/>
                </a:solidFill>
                <a:latin typeface="Times New Roman" charset="0"/>
                <a:ea typeface="Arial" charset="0"/>
              </a:rPr>
              <a:t>In the Law it is written, “By people of strange tongues and by the lips of foreigners will I speak to this people, and even then they will not listen to me, says the Lord.”  </a:t>
            </a:r>
            <a:r>
              <a:rPr lang="en-AU" sz="2800" b="1" baseline="30000" dirty="0">
                <a:solidFill>
                  <a:schemeClr val="bg1"/>
                </a:solidFill>
                <a:latin typeface="Times New Roman" charset="0"/>
                <a:ea typeface="Arial" charset="0"/>
              </a:rPr>
              <a:t>22 </a:t>
            </a:r>
            <a:r>
              <a:rPr lang="en-AU" sz="2800" dirty="0">
                <a:solidFill>
                  <a:schemeClr val="bg1"/>
                </a:solidFill>
                <a:latin typeface="Times New Roman" charset="0"/>
                <a:ea typeface="Arial" charset="0"/>
              </a:rPr>
              <a:t>Thus tongues are a sign not for believers but for unbelievers, while prophecy is a sign not for unbelievers but for believers.  </a:t>
            </a:r>
            <a:r>
              <a:rPr lang="en-AU" sz="2800" b="1" baseline="30000" dirty="0">
                <a:solidFill>
                  <a:schemeClr val="bg1"/>
                </a:solidFill>
                <a:latin typeface="Times New Roman" charset="0"/>
                <a:ea typeface="Arial" charset="0"/>
              </a:rPr>
              <a:t>23 </a:t>
            </a:r>
            <a:r>
              <a:rPr lang="en-AU" sz="2800" dirty="0">
                <a:solidFill>
                  <a:schemeClr val="bg1"/>
                </a:solidFill>
                <a:latin typeface="Times New Roman" charset="0"/>
                <a:ea typeface="Arial" charset="0"/>
              </a:rPr>
              <a:t>If, therefore, the whole church comes together and all speak in tongues, and outsiders or unbelievers enter, will they not say that you are out of your minds?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2029532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724370"/>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charset="0"/>
                <a:ea typeface="Arial" charset="0"/>
                <a:cs typeface="Times New Roman" charset="0"/>
              </a:rPr>
              <a:t>24 </a:t>
            </a:r>
            <a:r>
              <a:rPr lang="en-AU" sz="2800" dirty="0">
                <a:solidFill>
                  <a:schemeClr val="bg1"/>
                </a:solidFill>
                <a:latin typeface="Times New Roman" charset="0"/>
                <a:ea typeface="Arial" charset="0"/>
                <a:cs typeface="Times New Roman" charset="0"/>
              </a:rPr>
              <a:t>But if all prophesy, and an unbeliever or outsider enters, he is convicted by all, he is called to account by all, </a:t>
            </a:r>
            <a:r>
              <a:rPr lang="en-AU" sz="2800" b="1" baseline="30000" dirty="0">
                <a:solidFill>
                  <a:schemeClr val="bg1"/>
                </a:solidFill>
                <a:latin typeface="Times New Roman" charset="0"/>
                <a:ea typeface="Arial" charset="0"/>
                <a:cs typeface="Times New Roman" charset="0"/>
              </a:rPr>
              <a:t>25 </a:t>
            </a:r>
            <a:r>
              <a:rPr lang="en-AU" sz="2800" dirty="0">
                <a:solidFill>
                  <a:schemeClr val="bg1"/>
                </a:solidFill>
                <a:latin typeface="Times New Roman" charset="0"/>
                <a:ea typeface="Arial" charset="0"/>
                <a:cs typeface="Times New Roman" charset="0"/>
              </a:rPr>
              <a:t>the secrets of his heart are disclosed, and so, falling on his face, he will worship God and declare that God is really among you. </a:t>
            </a:r>
            <a:endParaRPr lang="en-GB" sz="2800" dirty="0">
              <a:solidFill>
                <a:schemeClr val="bg1"/>
              </a:solidFill>
              <a:latin typeface="Calibri" charset="0"/>
              <a:ea typeface="Arial" charset="0"/>
              <a:cs typeface="Times New Roman" charset="0"/>
            </a:endParaRPr>
          </a:p>
          <a:p>
            <a:pPr indent="152400">
              <a:lnSpc>
                <a:spcPct val="115000"/>
              </a:lnSpc>
              <a:spcAft>
                <a:spcPts val="0"/>
              </a:spcAft>
            </a:pPr>
            <a:r>
              <a:rPr lang="en-AU" sz="2800" dirty="0">
                <a:solidFill>
                  <a:schemeClr val="bg1"/>
                </a:solidFill>
                <a:latin typeface="Times New Roman" charset="0"/>
                <a:ea typeface="Arial" charset="0"/>
                <a:cs typeface="Times New Roman" charset="0"/>
              </a:rPr>
              <a:t> </a:t>
            </a:r>
            <a:endParaRPr lang="en-US" sz="2800" dirty="0" smtClean="0">
              <a:solidFill>
                <a:schemeClr val="bg1"/>
              </a:solidFill>
              <a:latin typeface="Calibri" charset="0"/>
              <a:ea typeface="Arial" charset="0"/>
              <a:cs typeface="Times New Roman" charset="0"/>
            </a:endParaRPr>
          </a:p>
          <a:p>
            <a:r>
              <a:rPr lang="en-AU" sz="2800" b="1" baseline="30000" dirty="0" smtClean="0">
                <a:solidFill>
                  <a:schemeClr val="bg1"/>
                </a:solidFill>
                <a:latin typeface="Times New Roman" charset="0"/>
                <a:ea typeface="Arial" charset="0"/>
              </a:rPr>
              <a:t>26</a:t>
            </a:r>
            <a:r>
              <a:rPr lang="en-AU" sz="2800" b="1" baseline="30000" dirty="0">
                <a:solidFill>
                  <a:schemeClr val="bg1"/>
                </a:solidFill>
                <a:latin typeface="Times New Roman" charset="0"/>
                <a:ea typeface="Arial" charset="0"/>
              </a:rPr>
              <a:t> </a:t>
            </a:r>
            <a:r>
              <a:rPr lang="en-AU" sz="2800" dirty="0">
                <a:solidFill>
                  <a:schemeClr val="bg1"/>
                </a:solidFill>
                <a:latin typeface="Times New Roman" charset="0"/>
                <a:ea typeface="Arial" charset="0"/>
              </a:rPr>
              <a:t>What then, brothers?  When you come together, each one has a hymn, a lesson, a revelation, a tongue, or an interpretation.  Let all things be done for building up.  </a:t>
            </a:r>
            <a:r>
              <a:rPr lang="en-AU" sz="2800" b="1" baseline="30000" dirty="0">
                <a:solidFill>
                  <a:schemeClr val="bg1"/>
                </a:solidFill>
                <a:latin typeface="Times New Roman" charset="0"/>
                <a:ea typeface="Arial" charset="0"/>
              </a:rPr>
              <a:t>27 </a:t>
            </a:r>
            <a:r>
              <a:rPr lang="en-AU" sz="2800" dirty="0">
                <a:solidFill>
                  <a:schemeClr val="bg1"/>
                </a:solidFill>
                <a:latin typeface="Times New Roman" charset="0"/>
                <a:ea typeface="Arial" charset="0"/>
              </a:rPr>
              <a:t>If any speak in a tongue, let there be only two or at most three, and each in turn, and let someone interpret.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6241526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61522"/>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charset="0"/>
                <a:ea typeface="Arial" charset="0"/>
                <a:cs typeface="Times New Roman" charset="0"/>
              </a:rPr>
              <a:t>28 </a:t>
            </a:r>
            <a:r>
              <a:rPr lang="en-AU" sz="2800" dirty="0">
                <a:solidFill>
                  <a:schemeClr val="bg1"/>
                </a:solidFill>
                <a:latin typeface="Times New Roman" charset="0"/>
                <a:ea typeface="Arial" charset="0"/>
                <a:cs typeface="Times New Roman" charset="0"/>
              </a:rPr>
              <a:t>But if there is no one to interpret, let each of them keep silent in church and speak to himself and to God.  </a:t>
            </a:r>
            <a:r>
              <a:rPr lang="en-AU" sz="2800" b="1" baseline="30000" dirty="0">
                <a:solidFill>
                  <a:schemeClr val="bg1"/>
                </a:solidFill>
                <a:latin typeface="Times New Roman" charset="0"/>
                <a:ea typeface="Arial" charset="0"/>
                <a:cs typeface="Times New Roman" charset="0"/>
              </a:rPr>
              <a:t>29 </a:t>
            </a:r>
            <a:r>
              <a:rPr lang="en-AU" sz="2800" dirty="0">
                <a:solidFill>
                  <a:schemeClr val="bg1"/>
                </a:solidFill>
                <a:latin typeface="Times New Roman" charset="0"/>
                <a:ea typeface="Arial" charset="0"/>
                <a:cs typeface="Times New Roman" charset="0"/>
              </a:rPr>
              <a:t>Let two or three prophets speak, and let the others weigh what is said.  </a:t>
            </a:r>
            <a:r>
              <a:rPr lang="en-AU" sz="2800" b="1" baseline="30000" dirty="0">
                <a:solidFill>
                  <a:schemeClr val="bg1"/>
                </a:solidFill>
                <a:latin typeface="Times New Roman" charset="0"/>
                <a:ea typeface="Arial" charset="0"/>
                <a:cs typeface="Times New Roman" charset="0"/>
              </a:rPr>
              <a:t>30 </a:t>
            </a:r>
            <a:r>
              <a:rPr lang="en-AU" sz="2800" dirty="0">
                <a:solidFill>
                  <a:schemeClr val="bg1"/>
                </a:solidFill>
                <a:latin typeface="Times New Roman" charset="0"/>
                <a:ea typeface="Arial" charset="0"/>
                <a:cs typeface="Times New Roman" charset="0"/>
              </a:rPr>
              <a:t>If a revelation is made to another sitting there, let the first be silent.  </a:t>
            </a:r>
            <a:r>
              <a:rPr lang="en-AU" sz="2800" b="1" baseline="30000" dirty="0">
                <a:solidFill>
                  <a:schemeClr val="bg1"/>
                </a:solidFill>
                <a:latin typeface="Times New Roman" charset="0"/>
                <a:ea typeface="Arial" charset="0"/>
                <a:cs typeface="Times New Roman" charset="0"/>
              </a:rPr>
              <a:t>31 </a:t>
            </a:r>
            <a:r>
              <a:rPr lang="en-AU" sz="2800" dirty="0">
                <a:solidFill>
                  <a:schemeClr val="bg1"/>
                </a:solidFill>
                <a:latin typeface="Times New Roman" charset="0"/>
                <a:ea typeface="Arial" charset="0"/>
                <a:cs typeface="Times New Roman" charset="0"/>
              </a:rPr>
              <a:t>For you can all prophesy one by one, so that all may learn and all be encouraged, </a:t>
            </a:r>
            <a:r>
              <a:rPr lang="en-AU" sz="2800" b="1" baseline="30000" dirty="0">
                <a:solidFill>
                  <a:schemeClr val="bg1"/>
                </a:solidFill>
                <a:latin typeface="Times New Roman" charset="0"/>
                <a:ea typeface="Arial" charset="0"/>
                <a:cs typeface="Times New Roman" charset="0"/>
              </a:rPr>
              <a:t>32 </a:t>
            </a:r>
            <a:r>
              <a:rPr lang="en-AU" sz="2800" dirty="0">
                <a:solidFill>
                  <a:schemeClr val="bg1"/>
                </a:solidFill>
                <a:latin typeface="Times New Roman" charset="0"/>
                <a:ea typeface="Arial" charset="0"/>
                <a:cs typeface="Times New Roman" charset="0"/>
              </a:rPr>
              <a:t>and the spirits of prophets are subject to prophets.  </a:t>
            </a:r>
            <a:r>
              <a:rPr lang="en-AU" sz="2800" b="1" baseline="30000" dirty="0">
                <a:solidFill>
                  <a:schemeClr val="bg1"/>
                </a:solidFill>
                <a:latin typeface="Times New Roman" charset="0"/>
                <a:ea typeface="Arial" charset="0"/>
                <a:cs typeface="Times New Roman" charset="0"/>
              </a:rPr>
              <a:t>33 </a:t>
            </a:r>
            <a:r>
              <a:rPr lang="en-AU" sz="2800" dirty="0">
                <a:solidFill>
                  <a:schemeClr val="bg1"/>
                </a:solidFill>
                <a:latin typeface="Times New Roman" charset="0"/>
                <a:ea typeface="Arial" charset="0"/>
                <a:cs typeface="Times New Roman" charset="0"/>
              </a:rPr>
              <a:t>For God is not a God of confusion but of peace. </a:t>
            </a:r>
            <a:endParaRPr lang="en-GB" sz="2800" dirty="0">
              <a:solidFill>
                <a:schemeClr val="bg1"/>
              </a:solidFill>
              <a:latin typeface="Calibri" charset="0"/>
              <a:ea typeface="Arial" charset="0"/>
              <a:cs typeface="Times New Roman" charset="0"/>
            </a:endParaRPr>
          </a:p>
          <a:p>
            <a:pPr indent="152400">
              <a:lnSpc>
                <a:spcPct val="115000"/>
              </a:lnSpc>
              <a:spcAft>
                <a:spcPts val="0"/>
              </a:spcAft>
            </a:pPr>
            <a:r>
              <a:rPr lang="en-AU" sz="1200" dirty="0">
                <a:solidFill>
                  <a:schemeClr val="bg1"/>
                </a:solidFill>
                <a:latin typeface="Times New Roman" charset="0"/>
                <a:ea typeface="Arial" charset="0"/>
                <a:cs typeface="Times New Roman" charset="0"/>
              </a:rPr>
              <a:t> </a:t>
            </a:r>
            <a:endParaRPr lang="en-GB" sz="1200" dirty="0">
              <a:solidFill>
                <a:schemeClr val="bg1"/>
              </a:solidFill>
              <a:latin typeface="Calibri" charset="0"/>
              <a:ea typeface="Arial" charset="0"/>
              <a:cs typeface="Times New Roman" charset="0"/>
            </a:endParaRPr>
          </a:p>
          <a:p>
            <a:r>
              <a:rPr lang="en-AU" sz="2800" dirty="0">
                <a:solidFill>
                  <a:schemeClr val="bg1"/>
                </a:solidFill>
                <a:latin typeface="Times New Roman" charset="0"/>
                <a:ea typeface="Arial" charset="0"/>
              </a:rPr>
              <a:t>As in all the churches of the saints, </a:t>
            </a:r>
            <a:r>
              <a:rPr lang="en-AU" sz="2800" b="1" baseline="30000" dirty="0">
                <a:solidFill>
                  <a:schemeClr val="bg1"/>
                </a:solidFill>
                <a:latin typeface="Times New Roman" charset="0"/>
                <a:ea typeface="Arial" charset="0"/>
              </a:rPr>
              <a:t>34 </a:t>
            </a:r>
            <a:r>
              <a:rPr lang="en-AU" sz="2800" dirty="0">
                <a:solidFill>
                  <a:schemeClr val="bg1"/>
                </a:solidFill>
                <a:latin typeface="Times New Roman" charset="0"/>
                <a:ea typeface="Arial" charset="0"/>
              </a:rPr>
              <a:t>the women should keep silent in the churches.  For they are not permitted to speak, but should be in submission, as the Law also says.</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954473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21512"/>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charset="0"/>
                <a:ea typeface="Arial" charset="0"/>
                <a:cs typeface="Times New Roman" charset="0"/>
              </a:rPr>
              <a:t>35 </a:t>
            </a:r>
            <a:r>
              <a:rPr lang="en-AU" sz="2800" dirty="0">
                <a:solidFill>
                  <a:schemeClr val="bg1"/>
                </a:solidFill>
                <a:latin typeface="Times New Roman" charset="0"/>
                <a:ea typeface="Arial" charset="0"/>
                <a:cs typeface="Times New Roman" charset="0"/>
              </a:rPr>
              <a:t>If there is anything they desire to learn, let them ask their husbands at home.  For it is shameful for a woman to speak in church. </a:t>
            </a:r>
            <a:endParaRPr lang="en-GB" sz="2800" dirty="0">
              <a:solidFill>
                <a:schemeClr val="bg1"/>
              </a:solidFill>
              <a:latin typeface="Calibri" charset="0"/>
              <a:ea typeface="Arial" charset="0"/>
              <a:cs typeface="Times New Roman" charset="0"/>
            </a:endParaRPr>
          </a:p>
          <a:p>
            <a:pPr indent="152400">
              <a:lnSpc>
                <a:spcPct val="115000"/>
              </a:lnSpc>
              <a:spcAft>
                <a:spcPts val="0"/>
              </a:spcAft>
            </a:pPr>
            <a:r>
              <a:rPr lang="en-AU" sz="2800" dirty="0">
                <a:solidFill>
                  <a:schemeClr val="bg1"/>
                </a:solidFill>
                <a:latin typeface="Times New Roman" charset="0"/>
                <a:ea typeface="Arial" charset="0"/>
                <a:cs typeface="Times New Roman" charset="0"/>
              </a:rPr>
              <a:t> </a:t>
            </a:r>
            <a:endParaRPr lang="en-GB" sz="2800" dirty="0">
              <a:solidFill>
                <a:schemeClr val="bg1"/>
              </a:solidFill>
              <a:latin typeface="Calibri" charset="0"/>
              <a:ea typeface="Arial" charset="0"/>
              <a:cs typeface="Times New Roman" charset="0"/>
            </a:endParaRPr>
          </a:p>
          <a:p>
            <a:r>
              <a:rPr lang="en-AU" sz="2800" b="1" baseline="30000" dirty="0">
                <a:solidFill>
                  <a:schemeClr val="bg1"/>
                </a:solidFill>
                <a:latin typeface="Times New Roman" charset="0"/>
                <a:ea typeface="Arial" charset="0"/>
              </a:rPr>
              <a:t>36 </a:t>
            </a:r>
            <a:r>
              <a:rPr lang="en-AU" sz="2800" dirty="0">
                <a:solidFill>
                  <a:schemeClr val="bg1"/>
                </a:solidFill>
                <a:latin typeface="Times New Roman" charset="0"/>
                <a:ea typeface="Arial" charset="0"/>
              </a:rPr>
              <a:t>Or was it from you that the word of God came?  Or are you the only ones it has reached?  </a:t>
            </a:r>
            <a:r>
              <a:rPr lang="en-AU" sz="2800" b="1" baseline="30000" dirty="0">
                <a:solidFill>
                  <a:schemeClr val="bg1"/>
                </a:solidFill>
                <a:latin typeface="Times New Roman" charset="0"/>
                <a:ea typeface="Arial" charset="0"/>
              </a:rPr>
              <a:t>37 </a:t>
            </a:r>
            <a:r>
              <a:rPr lang="en-AU" sz="2800" dirty="0">
                <a:solidFill>
                  <a:schemeClr val="bg1"/>
                </a:solidFill>
                <a:latin typeface="Times New Roman" charset="0"/>
                <a:ea typeface="Arial" charset="0"/>
              </a:rPr>
              <a:t>If anyone thinks that he is a prophet, or spiritual, he should acknowledge that the things I am writing to you are a command of the Lord.  </a:t>
            </a:r>
            <a:r>
              <a:rPr lang="en-AU" sz="2800" b="1" baseline="30000" dirty="0">
                <a:solidFill>
                  <a:schemeClr val="bg1"/>
                </a:solidFill>
                <a:latin typeface="Times New Roman" charset="0"/>
                <a:ea typeface="Arial" charset="0"/>
              </a:rPr>
              <a:t>38 </a:t>
            </a:r>
            <a:r>
              <a:rPr lang="en-AU" sz="2800" dirty="0">
                <a:solidFill>
                  <a:schemeClr val="bg1"/>
                </a:solidFill>
                <a:latin typeface="Times New Roman" charset="0"/>
                <a:ea typeface="Arial" charset="0"/>
              </a:rPr>
              <a:t>If anyone does not recognize this, he is not recognised.  </a:t>
            </a:r>
            <a:r>
              <a:rPr lang="en-AU" sz="2800" b="1" baseline="30000" dirty="0">
                <a:solidFill>
                  <a:schemeClr val="bg1"/>
                </a:solidFill>
                <a:latin typeface="Times New Roman" charset="0"/>
                <a:ea typeface="Arial" charset="0"/>
              </a:rPr>
              <a:t>39 </a:t>
            </a:r>
            <a:r>
              <a:rPr lang="en-AU" sz="2800" dirty="0">
                <a:solidFill>
                  <a:schemeClr val="bg1"/>
                </a:solidFill>
                <a:latin typeface="Times New Roman" charset="0"/>
                <a:ea typeface="Arial" charset="0"/>
              </a:rPr>
              <a:t>So, my brothers, earnestly desire to prophesy, and do not forbid speaking in tongues.  </a:t>
            </a:r>
            <a:r>
              <a:rPr lang="en-AU" sz="2800" b="1" baseline="30000" dirty="0">
                <a:solidFill>
                  <a:schemeClr val="bg1"/>
                </a:solidFill>
                <a:latin typeface="Times New Roman" charset="0"/>
                <a:ea typeface="Arial" charset="0"/>
              </a:rPr>
              <a:t>40 </a:t>
            </a:r>
            <a:r>
              <a:rPr lang="en-AU" sz="2800" dirty="0">
                <a:solidFill>
                  <a:schemeClr val="bg1"/>
                </a:solidFill>
                <a:latin typeface="Times New Roman" charset="0"/>
                <a:ea typeface="Arial" charset="0"/>
              </a:rPr>
              <a:t>But all things should be done decently and in order.</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38040929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61695</TotalTime>
  <Words>1356</Words>
  <Application>Microsoft Macintosh PowerPoint</Application>
  <PresentationFormat>On-screen Show (16:10)</PresentationFormat>
  <Paragraphs>105</Paragraphs>
  <Slides>21</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Bwgrkl</vt:lpstr>
      <vt:lpstr>Calibri</vt:lpstr>
      <vt:lpstr>Comic Sans MS</vt:lpstr>
      <vt:lpstr>Times</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939</cp:revision>
  <cp:lastPrinted>2018-06-08T03:49:51Z</cp:lastPrinted>
  <dcterms:created xsi:type="dcterms:W3CDTF">2016-11-04T06:28:01Z</dcterms:created>
  <dcterms:modified xsi:type="dcterms:W3CDTF">2018-06-08T04:21:05Z</dcterms:modified>
</cp:coreProperties>
</file>